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4"/>
  </p:sldMasterIdLst>
  <p:notesMasterIdLst>
    <p:notesMasterId r:id="rId34"/>
  </p:notesMasterIdLst>
  <p:handoutMasterIdLst>
    <p:handoutMasterId r:id="rId35"/>
  </p:handoutMasterIdLst>
  <p:sldIdLst>
    <p:sldId id="256" r:id="rId5"/>
    <p:sldId id="258" r:id="rId6"/>
    <p:sldId id="257" r:id="rId7"/>
    <p:sldId id="259" r:id="rId8"/>
    <p:sldId id="561" r:id="rId9"/>
    <p:sldId id="562" r:id="rId10"/>
    <p:sldId id="563" r:id="rId11"/>
    <p:sldId id="564" r:id="rId12"/>
    <p:sldId id="268" r:id="rId13"/>
    <p:sldId id="566" r:id="rId14"/>
    <p:sldId id="271" r:id="rId15"/>
    <p:sldId id="270" r:id="rId16"/>
    <p:sldId id="538" r:id="rId17"/>
    <p:sldId id="572" r:id="rId18"/>
    <p:sldId id="272" r:id="rId19"/>
    <p:sldId id="535" r:id="rId20"/>
    <p:sldId id="536" r:id="rId21"/>
    <p:sldId id="537" r:id="rId22"/>
    <p:sldId id="534" r:id="rId23"/>
    <p:sldId id="539" r:id="rId24"/>
    <p:sldId id="570" r:id="rId25"/>
    <p:sldId id="571" r:id="rId26"/>
    <p:sldId id="573" r:id="rId27"/>
    <p:sldId id="559" r:id="rId28"/>
    <p:sldId id="567" r:id="rId29"/>
    <p:sldId id="569" r:id="rId30"/>
    <p:sldId id="544" r:id="rId31"/>
    <p:sldId id="553" r:id="rId32"/>
    <p:sldId id="56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3C8E87-D453-408E-A13E-4FBDC7953F3E}" v="1" dt="2025-09-05T19:08:59.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2" autoAdjust="0"/>
    <p:restoredTop sz="94660"/>
  </p:normalViewPr>
  <p:slideViewPr>
    <p:cSldViewPr snapToGrid="0">
      <p:cViewPr varScale="1">
        <p:scale>
          <a:sx n="97" d="100"/>
          <a:sy n="97" d="100"/>
        </p:scale>
        <p:origin x="102"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ce, Virginia R." userId="178aac95-8e5f-4d7a-b8d7-9705ae3a1f97" providerId="ADAL" clId="{FE3C8E87-D453-408E-A13E-4FBDC7953F3E}"/>
    <pc:docChg chg="custSel modSld sldOrd">
      <pc:chgData name="Pierce, Virginia R." userId="178aac95-8e5f-4d7a-b8d7-9705ae3a1f97" providerId="ADAL" clId="{FE3C8E87-D453-408E-A13E-4FBDC7953F3E}" dt="2025-09-05T19:10:06.997" v="36" actId="207"/>
      <pc:docMkLst>
        <pc:docMk/>
      </pc:docMkLst>
      <pc:sldChg chg="ord">
        <pc:chgData name="Pierce, Virginia R." userId="178aac95-8e5f-4d7a-b8d7-9705ae3a1f97" providerId="ADAL" clId="{FE3C8E87-D453-408E-A13E-4FBDC7953F3E}" dt="2025-08-27T16:49:41.747" v="7"/>
        <pc:sldMkLst>
          <pc:docMk/>
          <pc:sldMk cId="633552943" sldId="272"/>
        </pc:sldMkLst>
      </pc:sldChg>
      <pc:sldChg chg="modSp mod">
        <pc:chgData name="Pierce, Virginia R." userId="178aac95-8e5f-4d7a-b8d7-9705ae3a1f97" providerId="ADAL" clId="{FE3C8E87-D453-408E-A13E-4FBDC7953F3E}" dt="2025-08-27T16:51:02.003" v="17" actId="6549"/>
        <pc:sldMkLst>
          <pc:docMk/>
          <pc:sldMk cId="517046325" sldId="560"/>
        </pc:sldMkLst>
        <pc:spChg chg="mod">
          <ac:chgData name="Pierce, Virginia R." userId="178aac95-8e5f-4d7a-b8d7-9705ae3a1f97" providerId="ADAL" clId="{FE3C8E87-D453-408E-A13E-4FBDC7953F3E}" dt="2025-08-27T16:51:02.003" v="17" actId="6549"/>
          <ac:spMkLst>
            <pc:docMk/>
            <pc:sldMk cId="517046325" sldId="560"/>
            <ac:spMk id="3" creationId="{6CA71034-0B90-4972-A179-E85CAB36309F}"/>
          </ac:spMkLst>
        </pc:spChg>
      </pc:sldChg>
      <pc:sldChg chg="modSp mod ord">
        <pc:chgData name="Pierce, Virginia R." userId="178aac95-8e5f-4d7a-b8d7-9705ae3a1f97" providerId="ADAL" clId="{FE3C8E87-D453-408E-A13E-4FBDC7953F3E}" dt="2025-09-05T19:10:06.997" v="36" actId="207"/>
        <pc:sldMkLst>
          <pc:docMk/>
          <pc:sldMk cId="1419157826" sldId="573"/>
        </pc:sldMkLst>
        <pc:spChg chg="mod">
          <ac:chgData name="Pierce, Virginia R." userId="178aac95-8e5f-4d7a-b8d7-9705ae3a1f97" providerId="ADAL" clId="{FE3C8E87-D453-408E-A13E-4FBDC7953F3E}" dt="2025-09-05T19:09:22.066" v="24" actId="14100"/>
          <ac:spMkLst>
            <pc:docMk/>
            <pc:sldMk cId="1419157826" sldId="573"/>
            <ac:spMk id="2" creationId="{1DBCB3AF-C823-6B7A-C373-6C521AC8A172}"/>
          </ac:spMkLst>
        </pc:spChg>
        <pc:spChg chg="mod">
          <ac:chgData name="Pierce, Virginia R." userId="178aac95-8e5f-4d7a-b8d7-9705ae3a1f97" providerId="ADAL" clId="{FE3C8E87-D453-408E-A13E-4FBDC7953F3E}" dt="2025-09-05T19:10:06.997" v="36" actId="207"/>
          <ac:spMkLst>
            <pc:docMk/>
            <pc:sldMk cId="1419157826" sldId="573"/>
            <ac:spMk id="3" creationId="{62FEC4DA-70A9-25F8-D6EB-5778C1148F4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DBD89F-48F7-495F-B742-516F9381CAC5}" type="datetimeFigureOut">
              <a:rPr lang="en-US" smtClean="0"/>
              <a:t>9/5/2025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F9D056-BA13-40F4-8145-2CB582A3CE8C}" type="slidenum">
              <a:rPr lang="en-US" smtClean="0"/>
              <a:t>‹#›</a:t>
            </a:fld>
            <a:endParaRPr lang="en-US"/>
          </a:p>
        </p:txBody>
      </p:sp>
    </p:spTree>
    <p:extLst>
      <p:ext uri="{BB962C8B-B14F-4D97-AF65-F5344CB8AC3E}">
        <p14:creationId xmlns:p14="http://schemas.microsoft.com/office/powerpoint/2010/main" val="675583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8AEEDF-3481-47D8-B811-7C6EC25D0D9A}" type="datetimeFigureOut">
              <a:rPr lang="en-US" smtClean="0"/>
              <a:t>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499BC-6864-4D3D-BDD2-EA6F391E68F1}" type="slidenum">
              <a:rPr lang="en-US" smtClean="0"/>
              <a:t>‹#›</a:t>
            </a:fld>
            <a:endParaRPr lang="en-US"/>
          </a:p>
        </p:txBody>
      </p:sp>
    </p:spTree>
    <p:extLst>
      <p:ext uri="{BB962C8B-B14F-4D97-AF65-F5344CB8AC3E}">
        <p14:creationId xmlns:p14="http://schemas.microsoft.com/office/powerpoint/2010/main" val="1190938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980904-39FE-4D72-A4A7-41138D9643CF}"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AEA5F-7988-4EDD-97AC-C0757CDD6EFC}"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6869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FF980904-39FE-4D72-A4A7-41138D9643CF}" type="datetimeFigureOut">
              <a:rPr lang="en-US" smtClean="0"/>
              <a:t>9/5/2025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7AEA5F-7988-4EDD-97AC-C0757CDD6EFC}" type="slidenum">
              <a:rPr lang="en-US" smtClean="0"/>
              <a:t>‹#›</a:t>
            </a:fld>
            <a:endParaRPr lang="en-US"/>
          </a:p>
        </p:txBody>
      </p:sp>
    </p:spTree>
    <p:extLst>
      <p:ext uri="{BB962C8B-B14F-4D97-AF65-F5344CB8AC3E}">
        <p14:creationId xmlns:p14="http://schemas.microsoft.com/office/powerpoint/2010/main" val="265232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980904-39FE-4D72-A4A7-41138D9643CF}"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AEA5F-7988-4EDD-97AC-C0757CDD6EFC}" type="slidenum">
              <a:rPr lang="en-US" smtClean="0"/>
              <a:t>‹#›</a:t>
            </a:fld>
            <a:endParaRPr lang="en-US"/>
          </a:p>
        </p:txBody>
      </p:sp>
    </p:spTree>
    <p:extLst>
      <p:ext uri="{BB962C8B-B14F-4D97-AF65-F5344CB8AC3E}">
        <p14:creationId xmlns:p14="http://schemas.microsoft.com/office/powerpoint/2010/main" val="3561664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980904-39FE-4D72-A4A7-41138D9643CF}"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AEA5F-7988-4EDD-97AC-C0757CDD6EF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096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980904-39FE-4D72-A4A7-41138D9643CF}"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AEA5F-7988-4EDD-97AC-C0757CDD6EFC}" type="slidenum">
              <a:rPr lang="en-US" smtClean="0"/>
              <a:t>‹#›</a:t>
            </a:fld>
            <a:endParaRPr lang="en-US"/>
          </a:p>
        </p:txBody>
      </p:sp>
    </p:spTree>
    <p:extLst>
      <p:ext uri="{BB962C8B-B14F-4D97-AF65-F5344CB8AC3E}">
        <p14:creationId xmlns:p14="http://schemas.microsoft.com/office/powerpoint/2010/main" val="4054484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980904-39FE-4D72-A4A7-41138D9643CF}"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AEA5F-7988-4EDD-97AC-C0757CDD6EF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4695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980904-39FE-4D72-A4A7-41138D9643CF}"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AEA5F-7988-4EDD-97AC-C0757CDD6EFC}" type="slidenum">
              <a:rPr lang="en-US" smtClean="0"/>
              <a:t>‹#›</a:t>
            </a:fld>
            <a:endParaRPr lang="en-US"/>
          </a:p>
        </p:txBody>
      </p:sp>
    </p:spTree>
    <p:extLst>
      <p:ext uri="{BB962C8B-B14F-4D97-AF65-F5344CB8AC3E}">
        <p14:creationId xmlns:p14="http://schemas.microsoft.com/office/powerpoint/2010/main" val="998554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980904-39FE-4D72-A4A7-41138D9643CF}"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AEA5F-7988-4EDD-97AC-C0757CDD6EFC}" type="slidenum">
              <a:rPr lang="en-US" smtClean="0"/>
              <a:t>‹#›</a:t>
            </a:fld>
            <a:endParaRPr lang="en-US"/>
          </a:p>
        </p:txBody>
      </p:sp>
    </p:spTree>
    <p:extLst>
      <p:ext uri="{BB962C8B-B14F-4D97-AF65-F5344CB8AC3E}">
        <p14:creationId xmlns:p14="http://schemas.microsoft.com/office/powerpoint/2010/main" val="360099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980904-39FE-4D72-A4A7-41138D9643CF}"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AEA5F-7988-4EDD-97AC-C0757CDD6EFC}" type="slidenum">
              <a:rPr lang="en-US" smtClean="0"/>
              <a:t>‹#›</a:t>
            </a:fld>
            <a:endParaRPr lang="en-US"/>
          </a:p>
        </p:txBody>
      </p:sp>
    </p:spTree>
    <p:extLst>
      <p:ext uri="{BB962C8B-B14F-4D97-AF65-F5344CB8AC3E}">
        <p14:creationId xmlns:p14="http://schemas.microsoft.com/office/powerpoint/2010/main" val="107341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980904-39FE-4D72-A4A7-41138D9643CF}"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AEA5F-7988-4EDD-97AC-C0757CDD6EFC}" type="slidenum">
              <a:rPr lang="en-US" smtClean="0"/>
              <a:t>‹#›</a:t>
            </a:fld>
            <a:endParaRPr lang="en-US"/>
          </a:p>
        </p:txBody>
      </p:sp>
    </p:spTree>
    <p:extLst>
      <p:ext uri="{BB962C8B-B14F-4D97-AF65-F5344CB8AC3E}">
        <p14:creationId xmlns:p14="http://schemas.microsoft.com/office/powerpoint/2010/main" val="402229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980904-39FE-4D72-A4A7-41138D9643CF}"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AEA5F-7988-4EDD-97AC-C0757CDD6EFC}" type="slidenum">
              <a:rPr lang="en-US" smtClean="0"/>
              <a:t>‹#›</a:t>
            </a:fld>
            <a:endParaRPr lang="en-US"/>
          </a:p>
        </p:txBody>
      </p:sp>
    </p:spTree>
    <p:extLst>
      <p:ext uri="{BB962C8B-B14F-4D97-AF65-F5344CB8AC3E}">
        <p14:creationId xmlns:p14="http://schemas.microsoft.com/office/powerpoint/2010/main" val="193696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980904-39FE-4D72-A4A7-41138D9643CF}"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AEA5F-7988-4EDD-97AC-C0757CDD6EFC}" type="slidenum">
              <a:rPr lang="en-US" smtClean="0"/>
              <a:t>‹#›</a:t>
            </a:fld>
            <a:endParaRPr lang="en-US"/>
          </a:p>
        </p:txBody>
      </p:sp>
    </p:spTree>
    <p:extLst>
      <p:ext uri="{BB962C8B-B14F-4D97-AF65-F5344CB8AC3E}">
        <p14:creationId xmlns:p14="http://schemas.microsoft.com/office/powerpoint/2010/main" val="212838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980904-39FE-4D72-A4A7-41138D9643CF}" type="datetimeFigureOut">
              <a:rPr lang="en-US" smtClean="0"/>
              <a:t>9/5/2025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7AEA5F-7988-4EDD-97AC-C0757CDD6EFC}" type="slidenum">
              <a:rPr lang="en-US" smtClean="0"/>
              <a:t>‹#›</a:t>
            </a:fld>
            <a:endParaRPr lang="en-US"/>
          </a:p>
        </p:txBody>
      </p:sp>
    </p:spTree>
    <p:extLst>
      <p:ext uri="{BB962C8B-B14F-4D97-AF65-F5344CB8AC3E}">
        <p14:creationId xmlns:p14="http://schemas.microsoft.com/office/powerpoint/2010/main" val="333819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980904-39FE-4D72-A4A7-41138D9643CF}" type="datetimeFigureOut">
              <a:rPr lang="en-US" smtClean="0"/>
              <a:t>9/5/2025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7AEA5F-7988-4EDD-97AC-C0757CDD6EFC}" type="slidenum">
              <a:rPr lang="en-US" smtClean="0"/>
              <a:t>‹#›</a:t>
            </a:fld>
            <a:endParaRPr lang="en-US"/>
          </a:p>
        </p:txBody>
      </p:sp>
    </p:spTree>
    <p:extLst>
      <p:ext uri="{BB962C8B-B14F-4D97-AF65-F5344CB8AC3E}">
        <p14:creationId xmlns:p14="http://schemas.microsoft.com/office/powerpoint/2010/main" val="2118070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80904-39FE-4D72-A4A7-41138D9643CF}" type="datetimeFigureOut">
              <a:rPr lang="en-US" smtClean="0"/>
              <a:t>9/5/2025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7AEA5F-7988-4EDD-97AC-C0757CDD6EFC}" type="slidenum">
              <a:rPr lang="en-US" smtClean="0"/>
              <a:t>‹#›</a:t>
            </a:fld>
            <a:endParaRPr lang="en-US"/>
          </a:p>
        </p:txBody>
      </p:sp>
    </p:spTree>
    <p:extLst>
      <p:ext uri="{BB962C8B-B14F-4D97-AF65-F5344CB8AC3E}">
        <p14:creationId xmlns:p14="http://schemas.microsoft.com/office/powerpoint/2010/main" val="1126995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F980904-39FE-4D72-A4A7-41138D9643CF}"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AEA5F-7988-4EDD-97AC-C0757CDD6EFC}" type="slidenum">
              <a:rPr lang="en-US" smtClean="0"/>
              <a:t>‹#›</a:t>
            </a:fld>
            <a:endParaRPr lang="en-US"/>
          </a:p>
        </p:txBody>
      </p:sp>
    </p:spTree>
    <p:extLst>
      <p:ext uri="{BB962C8B-B14F-4D97-AF65-F5344CB8AC3E}">
        <p14:creationId xmlns:p14="http://schemas.microsoft.com/office/powerpoint/2010/main" val="42360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F980904-39FE-4D72-A4A7-41138D9643CF}"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AEA5F-7988-4EDD-97AC-C0757CDD6EFC}" type="slidenum">
              <a:rPr lang="en-US" smtClean="0"/>
              <a:t>‹#›</a:t>
            </a:fld>
            <a:endParaRPr lang="en-US"/>
          </a:p>
        </p:txBody>
      </p:sp>
    </p:spTree>
    <p:extLst>
      <p:ext uri="{BB962C8B-B14F-4D97-AF65-F5344CB8AC3E}">
        <p14:creationId xmlns:p14="http://schemas.microsoft.com/office/powerpoint/2010/main" val="345242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F980904-39FE-4D72-A4A7-41138D9643CF}" type="datetimeFigureOut">
              <a:rPr lang="en-US" smtClean="0"/>
              <a:t>9/5/2025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87AEA5F-7988-4EDD-97AC-C0757CDD6EFC}" type="slidenum">
              <a:rPr lang="en-US" smtClean="0"/>
              <a:t>‹#›</a:t>
            </a:fld>
            <a:endParaRPr lang="en-US"/>
          </a:p>
        </p:txBody>
      </p:sp>
    </p:spTree>
    <p:extLst>
      <p:ext uri="{BB962C8B-B14F-4D97-AF65-F5344CB8AC3E}">
        <p14:creationId xmlns:p14="http://schemas.microsoft.com/office/powerpoint/2010/main" val="3450877800"/>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arcekatherine.wikispaces.com/PSA+Child+Abus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1.next.westlaw.com/Link/Document/FullText?findType=L&amp;originatingContext=document&amp;transitionType=DocumentItem&amp;pubNum=1000217&amp;refType=LQ&amp;originatingDoc=I60d7145079f511edb66f94d04aab22f3&amp;cite=CAPES11165.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mandatedreporterca.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inyurl.com/MontereySCAR" TargetMode="External"/><Relationship Id="rId2" Type="http://schemas.openxmlformats.org/officeDocument/2006/relationships/hyperlink" Target="https://mandatedreporterca.com/"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1BAB-751A-4AE5-A273-FCA4A968CD31}"/>
              </a:ext>
            </a:extLst>
          </p:cNvPr>
          <p:cNvSpPr>
            <a:spLocks noGrp="1"/>
          </p:cNvSpPr>
          <p:nvPr>
            <p:ph type="ctrTitle"/>
          </p:nvPr>
        </p:nvSpPr>
        <p:spPr/>
        <p:txBody>
          <a:bodyPr>
            <a:normAutofit/>
          </a:bodyPr>
          <a:lstStyle/>
          <a:p>
            <a:r>
              <a:rPr lang="en-US" dirty="0"/>
              <a:t>My Role in </a:t>
            </a:r>
            <a:br>
              <a:rPr lang="en-US" dirty="0"/>
            </a:br>
            <a:r>
              <a:rPr lang="en-US" dirty="0"/>
              <a:t>Mandated Reporting:</a:t>
            </a:r>
          </a:p>
        </p:txBody>
      </p:sp>
      <p:sp>
        <p:nvSpPr>
          <p:cNvPr id="3" name="Subtitle 2">
            <a:extLst>
              <a:ext uri="{FF2B5EF4-FFF2-40B4-BE49-F238E27FC236}">
                <a16:creationId xmlns:a16="http://schemas.microsoft.com/office/drawing/2014/main" id="{81C5AED8-5226-47CF-8156-5DEF62AD85CE}"/>
              </a:ext>
            </a:extLst>
          </p:cNvPr>
          <p:cNvSpPr>
            <a:spLocks noGrp="1"/>
          </p:cNvSpPr>
          <p:nvPr>
            <p:ph type="subTitle" idx="1"/>
          </p:nvPr>
        </p:nvSpPr>
        <p:spPr/>
        <p:txBody>
          <a:bodyPr>
            <a:noAutofit/>
          </a:bodyPr>
          <a:lstStyle/>
          <a:p>
            <a:r>
              <a:rPr lang="en-US" sz="4900" b="1" dirty="0"/>
              <a:t>An Overview for Monterey County</a:t>
            </a:r>
          </a:p>
        </p:txBody>
      </p:sp>
    </p:spTree>
    <p:extLst>
      <p:ext uri="{BB962C8B-B14F-4D97-AF65-F5344CB8AC3E}">
        <p14:creationId xmlns:p14="http://schemas.microsoft.com/office/powerpoint/2010/main" val="1875629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5E60-D76B-4B3B-B47B-FC494F1F4551}"/>
              </a:ext>
            </a:extLst>
          </p:cNvPr>
          <p:cNvSpPr>
            <a:spLocks noGrp="1"/>
          </p:cNvSpPr>
          <p:nvPr>
            <p:ph type="title"/>
          </p:nvPr>
        </p:nvSpPr>
        <p:spPr/>
        <p:txBody>
          <a:bodyPr/>
          <a:lstStyle/>
          <a:p>
            <a:r>
              <a:rPr lang="en-US" dirty="0"/>
              <a:t>What I Know About Mandated Reporting</a:t>
            </a:r>
          </a:p>
        </p:txBody>
      </p:sp>
      <p:sp>
        <p:nvSpPr>
          <p:cNvPr id="3" name="Content Placeholder 2">
            <a:extLst>
              <a:ext uri="{FF2B5EF4-FFF2-40B4-BE49-F238E27FC236}">
                <a16:creationId xmlns:a16="http://schemas.microsoft.com/office/drawing/2014/main" id="{7C30CCC0-017B-47EA-A6A0-EDA6D174BA8C}"/>
              </a:ext>
            </a:extLst>
          </p:cNvPr>
          <p:cNvSpPr>
            <a:spLocks noGrp="1"/>
          </p:cNvSpPr>
          <p:nvPr>
            <p:ph idx="1"/>
          </p:nvPr>
        </p:nvSpPr>
        <p:spPr/>
        <p:txBody>
          <a:bodyPr/>
          <a:lstStyle/>
          <a:p>
            <a:pPr marL="0" indent="0" algn="ctr">
              <a:buNone/>
            </a:pPr>
            <a:endParaRPr lang="en-US" dirty="0"/>
          </a:p>
          <a:p>
            <a:pPr marL="0" indent="0" algn="ctr">
              <a:buNone/>
            </a:pPr>
            <a:r>
              <a:rPr lang="en-US" sz="2400" dirty="0"/>
              <a:t>As a Mandated Reporter, I should call and make a report into the Hotline if my main concern is my perceived poverty of a family. </a:t>
            </a:r>
          </a:p>
          <a:p>
            <a:pPr marL="0" indent="0" algn="ctr">
              <a:buNone/>
            </a:pPr>
            <a:endParaRPr lang="en-US" sz="2400" dirty="0"/>
          </a:p>
          <a:p>
            <a:pPr marL="0" indent="0" algn="ctr">
              <a:buNone/>
            </a:pPr>
            <a:r>
              <a:rPr lang="en-US" sz="2400" dirty="0"/>
              <a:t>AGREE----------------------------------------------------------DISAGREE</a:t>
            </a:r>
          </a:p>
          <a:p>
            <a:pPr marL="0" indent="0" algn="ctr">
              <a:buNone/>
            </a:pPr>
            <a:endParaRPr lang="en-US" sz="2400"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2948612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F9A6A4-A5ED-430A-905C-C7BE6CDE7175}"/>
              </a:ext>
            </a:extLst>
          </p:cNvPr>
          <p:cNvSpPr>
            <a:spLocks noGrp="1"/>
          </p:cNvSpPr>
          <p:nvPr>
            <p:ph type="title"/>
          </p:nvPr>
        </p:nvSpPr>
        <p:spPr>
          <a:xfrm>
            <a:off x="1309061" y="982132"/>
            <a:ext cx="9601196" cy="1303867"/>
          </a:xfrm>
        </p:spPr>
        <p:txBody>
          <a:bodyPr/>
          <a:lstStyle/>
          <a:p>
            <a:r>
              <a:rPr lang="en-US" dirty="0"/>
              <a:t>CANRA - Peer Teach Activity</a:t>
            </a:r>
          </a:p>
        </p:txBody>
      </p:sp>
      <p:sp>
        <p:nvSpPr>
          <p:cNvPr id="8" name="Content Placeholder 7">
            <a:extLst>
              <a:ext uri="{FF2B5EF4-FFF2-40B4-BE49-F238E27FC236}">
                <a16:creationId xmlns:a16="http://schemas.microsoft.com/office/drawing/2014/main" id="{136AA64F-A071-486B-A8AF-6EBE7287A777}"/>
              </a:ext>
            </a:extLst>
          </p:cNvPr>
          <p:cNvSpPr>
            <a:spLocks noGrp="1"/>
          </p:cNvSpPr>
          <p:nvPr>
            <p:ph idx="1"/>
          </p:nvPr>
        </p:nvSpPr>
        <p:spPr>
          <a:xfrm>
            <a:off x="684211" y="982132"/>
            <a:ext cx="9403685" cy="4699003"/>
          </a:xfrm>
        </p:spPr>
        <p:txBody>
          <a:bodyPr>
            <a:normAutofit lnSpcReduction="10000"/>
          </a:bodyPr>
          <a:lstStyle/>
          <a:p>
            <a:endParaRPr lang="en-US" dirty="0"/>
          </a:p>
          <a:p>
            <a:endParaRPr lang="en-US" dirty="0"/>
          </a:p>
          <a:p>
            <a:endParaRPr lang="en-US" dirty="0"/>
          </a:p>
          <a:p>
            <a:pPr marL="0" indent="0">
              <a:buNone/>
            </a:pPr>
            <a:endParaRPr lang="en-US" dirty="0"/>
          </a:p>
          <a:p>
            <a:r>
              <a:rPr lang="en-US" sz="2800"/>
              <a:t>Assign CANRA Section </a:t>
            </a:r>
            <a:r>
              <a:rPr lang="en-US" sz="2800" dirty="0"/>
              <a:t>to groups</a:t>
            </a:r>
          </a:p>
          <a:p>
            <a:endParaRPr lang="en-US" b="1" dirty="0"/>
          </a:p>
          <a:p>
            <a:r>
              <a:rPr lang="en-US" sz="2400" b="1" dirty="0"/>
              <a:t>In your own words, what is the section of the law saying?</a:t>
            </a:r>
          </a:p>
          <a:p>
            <a:r>
              <a:rPr lang="en-US" sz="2400" b="1" dirty="0"/>
              <a:t>What is important for me to know as a Mandated Reporter?</a:t>
            </a:r>
          </a:p>
          <a:p>
            <a:r>
              <a:rPr lang="en-US" sz="2400" b="1" dirty="0"/>
              <a:t>How does this information affect my job roles and responsibilities?</a:t>
            </a:r>
          </a:p>
          <a:p>
            <a:pPr marL="0" indent="0">
              <a:buNone/>
            </a:pPr>
            <a:endParaRPr lang="en-US" dirty="0"/>
          </a:p>
        </p:txBody>
      </p:sp>
      <p:pic>
        <p:nvPicPr>
          <p:cNvPr id="5122" name="Picture 1" descr="CAPC-logo-final-email_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8026" y="2702936"/>
            <a:ext cx="1455890" cy="118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68026" y="857428"/>
            <a:ext cx="1428571" cy="1428571"/>
          </a:xfrm>
          <a:prstGeom prst="rect">
            <a:avLst/>
          </a:prstGeom>
        </p:spPr>
      </p:pic>
      <p:sp>
        <p:nvSpPr>
          <p:cNvPr id="2" name="Explosion: 8 Points 1">
            <a:extLst>
              <a:ext uri="{FF2B5EF4-FFF2-40B4-BE49-F238E27FC236}">
                <a16:creationId xmlns:a16="http://schemas.microsoft.com/office/drawing/2014/main" id="{C732CB43-6A07-4611-B1F8-E05F1AABF257}"/>
              </a:ext>
            </a:extLst>
          </p:cNvPr>
          <p:cNvSpPr/>
          <p:nvPr/>
        </p:nvSpPr>
        <p:spPr>
          <a:xfrm>
            <a:off x="367343" y="1176865"/>
            <a:ext cx="914400" cy="91440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933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F7DE1C-D9D8-4AC3-8E1C-8823918729D7}"/>
              </a:ext>
            </a:extLst>
          </p:cNvPr>
          <p:cNvSpPr>
            <a:spLocks noGrp="1"/>
          </p:cNvSpPr>
          <p:nvPr>
            <p:ph type="title"/>
          </p:nvPr>
        </p:nvSpPr>
        <p:spPr/>
        <p:txBody>
          <a:bodyPr/>
          <a:lstStyle/>
          <a:p>
            <a:r>
              <a:rPr lang="en-US" dirty="0"/>
              <a:t>Types of Reporters</a:t>
            </a:r>
          </a:p>
        </p:txBody>
      </p:sp>
      <p:sp>
        <p:nvSpPr>
          <p:cNvPr id="5" name="Text Placeholder 4">
            <a:extLst>
              <a:ext uri="{FF2B5EF4-FFF2-40B4-BE49-F238E27FC236}">
                <a16:creationId xmlns:a16="http://schemas.microsoft.com/office/drawing/2014/main" id="{B129188A-EE3C-4FEB-AFF2-32D45E9CF86F}"/>
              </a:ext>
            </a:extLst>
          </p:cNvPr>
          <p:cNvSpPr>
            <a:spLocks noGrp="1"/>
          </p:cNvSpPr>
          <p:nvPr>
            <p:ph type="body" idx="1"/>
          </p:nvPr>
        </p:nvSpPr>
        <p:spPr>
          <a:xfrm>
            <a:off x="972080" y="1612669"/>
            <a:ext cx="4649787" cy="700109"/>
          </a:xfrm>
        </p:spPr>
        <p:txBody>
          <a:bodyPr/>
          <a:lstStyle/>
          <a:p>
            <a:r>
              <a:rPr lang="en-US" dirty="0"/>
              <a:t>Mandated</a:t>
            </a:r>
          </a:p>
        </p:txBody>
      </p:sp>
      <p:sp>
        <p:nvSpPr>
          <p:cNvPr id="6" name="Content Placeholder 5">
            <a:extLst>
              <a:ext uri="{FF2B5EF4-FFF2-40B4-BE49-F238E27FC236}">
                <a16:creationId xmlns:a16="http://schemas.microsoft.com/office/drawing/2014/main" id="{A79F652E-E019-45A4-8155-A512D09D9C5F}"/>
              </a:ext>
            </a:extLst>
          </p:cNvPr>
          <p:cNvSpPr>
            <a:spLocks noGrp="1"/>
          </p:cNvSpPr>
          <p:nvPr>
            <p:ph sz="half" idx="2"/>
          </p:nvPr>
        </p:nvSpPr>
        <p:spPr>
          <a:xfrm>
            <a:off x="684211" y="2312779"/>
            <a:ext cx="4937655" cy="2716421"/>
          </a:xfrm>
        </p:spPr>
        <p:txBody>
          <a:bodyPr>
            <a:normAutofit/>
          </a:bodyPr>
          <a:lstStyle/>
          <a:p>
            <a:r>
              <a:rPr lang="en-US" dirty="0"/>
              <a:t>Legally are required to report suspected child abuse</a:t>
            </a:r>
          </a:p>
          <a:p>
            <a:r>
              <a:rPr lang="en-US" dirty="0"/>
              <a:t>Can be held liable for failure to report</a:t>
            </a:r>
          </a:p>
          <a:p>
            <a:r>
              <a:rPr lang="en-US" dirty="0"/>
              <a:t>Immunity from legal actions for making a report required of them</a:t>
            </a:r>
          </a:p>
          <a:p>
            <a:endParaRPr lang="en-US" dirty="0"/>
          </a:p>
        </p:txBody>
      </p:sp>
      <p:sp>
        <p:nvSpPr>
          <p:cNvPr id="7" name="Text Placeholder 6">
            <a:extLst>
              <a:ext uri="{FF2B5EF4-FFF2-40B4-BE49-F238E27FC236}">
                <a16:creationId xmlns:a16="http://schemas.microsoft.com/office/drawing/2014/main" id="{860AA840-BAEE-49FA-B41F-C8D30ABB32B6}"/>
              </a:ext>
            </a:extLst>
          </p:cNvPr>
          <p:cNvSpPr>
            <a:spLocks noGrp="1"/>
          </p:cNvSpPr>
          <p:nvPr>
            <p:ph type="body" sz="quarter" idx="3"/>
          </p:nvPr>
        </p:nvSpPr>
        <p:spPr>
          <a:xfrm>
            <a:off x="6079066" y="1612668"/>
            <a:ext cx="4665134" cy="700109"/>
          </a:xfrm>
        </p:spPr>
        <p:txBody>
          <a:bodyPr/>
          <a:lstStyle/>
          <a:p>
            <a:r>
              <a:rPr lang="en-US" dirty="0"/>
              <a:t>Discretionary</a:t>
            </a:r>
          </a:p>
        </p:txBody>
      </p:sp>
      <p:sp>
        <p:nvSpPr>
          <p:cNvPr id="8" name="Content Placeholder 7">
            <a:extLst>
              <a:ext uri="{FF2B5EF4-FFF2-40B4-BE49-F238E27FC236}">
                <a16:creationId xmlns:a16="http://schemas.microsoft.com/office/drawing/2014/main" id="{CB0FF603-3DB6-45CE-B979-89EF30F4983F}"/>
              </a:ext>
            </a:extLst>
          </p:cNvPr>
          <p:cNvSpPr>
            <a:spLocks noGrp="1"/>
          </p:cNvSpPr>
          <p:nvPr>
            <p:ph sz="quarter" idx="4"/>
          </p:nvPr>
        </p:nvSpPr>
        <p:spPr>
          <a:xfrm>
            <a:off x="5806545" y="2312778"/>
            <a:ext cx="4929188" cy="2635826"/>
          </a:xfrm>
        </p:spPr>
        <p:txBody>
          <a:bodyPr>
            <a:normAutofit/>
          </a:bodyPr>
          <a:lstStyle/>
          <a:p>
            <a:r>
              <a:rPr lang="en-US" dirty="0"/>
              <a:t>Report simply because they develop a concern for a child’s welfare</a:t>
            </a:r>
          </a:p>
          <a:p>
            <a:r>
              <a:rPr lang="en-US" dirty="0"/>
              <a:t>Do NOT have legal responsibility</a:t>
            </a:r>
          </a:p>
          <a:p>
            <a:r>
              <a:rPr lang="en-US" dirty="0"/>
              <a:t>Can NOT be held liable</a:t>
            </a:r>
          </a:p>
          <a:p>
            <a:r>
              <a:rPr lang="en-US" dirty="0"/>
              <a:t>Do NOT have immunity</a:t>
            </a:r>
          </a:p>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6900" y="171706"/>
            <a:ext cx="1551628" cy="1551628"/>
          </a:xfrm>
          <a:prstGeom prst="rect">
            <a:avLst/>
          </a:prstGeom>
        </p:spPr>
      </p:pic>
      <p:pic>
        <p:nvPicPr>
          <p:cNvPr id="10" name="Picture 1" descr="CAPC-logo-final-email_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366" y="364157"/>
            <a:ext cx="1538863" cy="12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81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06F47-DF46-4873-A09C-9ECA5270D8C6}"/>
              </a:ext>
            </a:extLst>
          </p:cNvPr>
          <p:cNvSpPr>
            <a:spLocks noGrp="1"/>
          </p:cNvSpPr>
          <p:nvPr>
            <p:ph type="title"/>
          </p:nvPr>
        </p:nvSpPr>
        <p:spPr/>
        <p:txBody>
          <a:bodyPr/>
          <a:lstStyle/>
          <a:p>
            <a:r>
              <a:rPr lang="en-US" dirty="0"/>
              <a:t>Criteria for Mandated Reporting</a:t>
            </a:r>
          </a:p>
        </p:txBody>
      </p:sp>
      <p:sp>
        <p:nvSpPr>
          <p:cNvPr id="3" name="Content Placeholder 2">
            <a:extLst>
              <a:ext uri="{FF2B5EF4-FFF2-40B4-BE49-F238E27FC236}">
                <a16:creationId xmlns:a16="http://schemas.microsoft.com/office/drawing/2014/main" id="{5E74F182-2A16-41E2-9A52-B9EE6A94F38D}"/>
              </a:ext>
            </a:extLst>
          </p:cNvPr>
          <p:cNvSpPr>
            <a:spLocks noGrp="1"/>
          </p:cNvSpPr>
          <p:nvPr>
            <p:ph idx="1"/>
          </p:nvPr>
        </p:nvSpPr>
        <p:spPr>
          <a:xfrm>
            <a:off x="684212" y="1870364"/>
            <a:ext cx="10604472" cy="3150523"/>
          </a:xfrm>
        </p:spPr>
        <p:txBody>
          <a:bodyPr>
            <a:normAutofit/>
          </a:bodyPr>
          <a:lstStyle/>
          <a:p>
            <a:pPr marL="0" indent="0">
              <a:buNone/>
            </a:pPr>
            <a:r>
              <a:rPr lang="en-US" sz="2400" b="1" dirty="0"/>
              <a:t>Reasonable Suspicion </a:t>
            </a:r>
            <a:r>
              <a:rPr lang="en-US" sz="2400" dirty="0"/>
              <a:t>– </a:t>
            </a:r>
            <a:r>
              <a:rPr lang="en-US" sz="2400" dirty="0">
                <a:solidFill>
                  <a:schemeClr val="tx1"/>
                </a:solidFill>
              </a:rPr>
              <a:t>if a person is suspicious, based on facts that could create a reasonable person with his/her training and experience to suspect child abuse </a:t>
            </a:r>
            <a:r>
              <a:rPr lang="en-US" sz="2400" i="1" dirty="0">
                <a:solidFill>
                  <a:schemeClr val="tx1"/>
                </a:solidFill>
              </a:rPr>
              <a:t>(substantial risk for general neglect)</a:t>
            </a:r>
          </a:p>
          <a:p>
            <a:pPr marL="0" indent="0" algn="ctr">
              <a:buNone/>
            </a:pPr>
            <a:r>
              <a:rPr lang="en-US" sz="2400" b="1" dirty="0"/>
              <a:t>OR</a:t>
            </a:r>
          </a:p>
          <a:p>
            <a:pPr marL="0" indent="0">
              <a:buNone/>
            </a:pPr>
            <a:r>
              <a:rPr lang="en-US" sz="2400" b="1" dirty="0"/>
              <a:t>Knowledge Criteria </a:t>
            </a:r>
            <a:r>
              <a:rPr lang="en-US" sz="2400" dirty="0"/>
              <a:t>– </a:t>
            </a:r>
            <a:r>
              <a:rPr lang="en-US" sz="2400" dirty="0">
                <a:solidFill>
                  <a:schemeClr val="tx1"/>
                </a:solidFill>
              </a:rPr>
              <a:t>this includes actual observation of child abuse or obtaining knowledge of abuse</a:t>
            </a:r>
          </a:p>
          <a:p>
            <a:pPr marL="0" indent="0">
              <a:buNone/>
            </a:pPr>
            <a:endParaRPr lang="en-US" sz="2400" dirty="0"/>
          </a:p>
        </p:txBody>
      </p:sp>
      <p:pic>
        <p:nvPicPr>
          <p:cNvPr id="6146" name="Picture 1" descr="CAPC-logo-final-email_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071" y="519339"/>
            <a:ext cx="1416412" cy="114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71551" y="282928"/>
            <a:ext cx="1428571" cy="1428571"/>
          </a:xfrm>
          <a:prstGeom prst="rect">
            <a:avLst/>
          </a:prstGeom>
        </p:spPr>
      </p:pic>
    </p:spTree>
    <p:extLst>
      <p:ext uri="{BB962C8B-B14F-4D97-AF65-F5344CB8AC3E}">
        <p14:creationId xmlns:p14="http://schemas.microsoft.com/office/powerpoint/2010/main" val="404006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DA2BA-CFFA-796F-0388-DE505DE72F09}"/>
              </a:ext>
            </a:extLst>
          </p:cNvPr>
          <p:cNvSpPr>
            <a:spLocks noGrp="1"/>
          </p:cNvSpPr>
          <p:nvPr>
            <p:ph type="title"/>
          </p:nvPr>
        </p:nvSpPr>
        <p:spPr/>
        <p:txBody>
          <a:bodyPr>
            <a:normAutofit/>
          </a:bodyPr>
          <a:lstStyle/>
          <a:p>
            <a:r>
              <a:rPr lang="en-US" sz="4400" b="1" dirty="0"/>
              <a:t>H/L Call Determination </a:t>
            </a:r>
          </a:p>
        </p:txBody>
      </p:sp>
      <p:sp>
        <p:nvSpPr>
          <p:cNvPr id="3" name="Content Placeholder 2">
            <a:extLst>
              <a:ext uri="{FF2B5EF4-FFF2-40B4-BE49-F238E27FC236}">
                <a16:creationId xmlns:a16="http://schemas.microsoft.com/office/drawing/2014/main" id="{4B68C7FE-08EA-4E6F-A39E-3FF7B4377630}"/>
              </a:ext>
            </a:extLst>
          </p:cNvPr>
          <p:cNvSpPr>
            <a:spLocks noGrp="1"/>
          </p:cNvSpPr>
          <p:nvPr>
            <p:ph sz="half" idx="1"/>
          </p:nvPr>
        </p:nvSpPr>
        <p:spPr/>
        <p:txBody>
          <a:bodyPr>
            <a:normAutofit/>
          </a:bodyPr>
          <a:lstStyle/>
          <a:p>
            <a:r>
              <a:rPr lang="en-US" sz="3600" b="1" dirty="0"/>
              <a:t>Consultation</a:t>
            </a:r>
          </a:p>
          <a:p>
            <a:r>
              <a:rPr lang="en-US" sz="3600" b="1" dirty="0">
                <a:solidFill>
                  <a:schemeClr val="accent4">
                    <a:lumMod val="75000"/>
                  </a:schemeClr>
                </a:solidFill>
              </a:rPr>
              <a:t>Evaluate Out</a:t>
            </a:r>
          </a:p>
          <a:p>
            <a:r>
              <a:rPr lang="en-US" sz="3600" b="1" dirty="0"/>
              <a:t>10 Day Response</a:t>
            </a:r>
          </a:p>
          <a:p>
            <a:r>
              <a:rPr lang="en-US" sz="3600" b="1" dirty="0">
                <a:solidFill>
                  <a:schemeClr val="accent4">
                    <a:lumMod val="75000"/>
                  </a:schemeClr>
                </a:solidFill>
              </a:rPr>
              <a:t>Immediate Response</a:t>
            </a:r>
          </a:p>
        </p:txBody>
      </p:sp>
      <p:pic>
        <p:nvPicPr>
          <p:cNvPr id="6" name="Content Placeholder 5" descr="Three people wearing headphones using computer">
            <a:extLst>
              <a:ext uri="{FF2B5EF4-FFF2-40B4-BE49-F238E27FC236}">
                <a16:creationId xmlns:a16="http://schemas.microsoft.com/office/drawing/2014/main" id="{CCD7D95D-04E0-FC0D-5459-C93AC3FF026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08662" y="846573"/>
            <a:ext cx="5405297" cy="3785717"/>
          </a:xfrm>
        </p:spPr>
      </p:pic>
    </p:spTree>
    <p:extLst>
      <p:ext uri="{BB962C8B-B14F-4D97-AF65-F5344CB8AC3E}">
        <p14:creationId xmlns:p14="http://schemas.microsoft.com/office/powerpoint/2010/main" val="2081395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descr="A picture containing person, young&#10;&#10;Description generated with high confidence">
            <a:extLst>
              <a:ext uri="{FF2B5EF4-FFF2-40B4-BE49-F238E27FC236}">
                <a16:creationId xmlns:a16="http://schemas.microsoft.com/office/drawing/2014/main" id="{D9920FCE-655F-4FDB-8173-D03CD917703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636" r="6301" b="-2"/>
          <a:stretch/>
        </p:blipFill>
        <p:spPr>
          <a:xfrm>
            <a:off x="1404370" y="396055"/>
            <a:ext cx="2884997" cy="2272330"/>
          </a:xfrm>
          <a:prstGeom prst="rect">
            <a:avLst/>
          </a:prstGeom>
        </p:spPr>
      </p:pic>
      <p:sp>
        <p:nvSpPr>
          <p:cNvPr id="2" name="Title 1">
            <a:extLst>
              <a:ext uri="{FF2B5EF4-FFF2-40B4-BE49-F238E27FC236}">
                <a16:creationId xmlns:a16="http://schemas.microsoft.com/office/drawing/2014/main" id="{8BEB8AD5-4DCA-4F3E-83D1-48EFD58FEADF}"/>
              </a:ext>
            </a:extLst>
          </p:cNvPr>
          <p:cNvSpPr>
            <a:spLocks noGrp="1"/>
          </p:cNvSpPr>
          <p:nvPr>
            <p:ph type="title"/>
          </p:nvPr>
        </p:nvSpPr>
        <p:spPr>
          <a:xfrm>
            <a:off x="6094412" y="982132"/>
            <a:ext cx="4802185" cy="1303867"/>
          </a:xfrm>
        </p:spPr>
        <p:txBody>
          <a:bodyPr>
            <a:normAutofit/>
          </a:bodyPr>
          <a:lstStyle/>
          <a:p>
            <a:pPr>
              <a:lnSpc>
                <a:spcPct val="90000"/>
              </a:lnSpc>
            </a:pPr>
            <a:r>
              <a:rPr lang="en-US" sz="4100" dirty="0"/>
              <a:t>Types of Abuse: Physical</a:t>
            </a:r>
          </a:p>
        </p:txBody>
      </p:sp>
      <p:sp>
        <p:nvSpPr>
          <p:cNvPr id="3" name="Content Placeholder 2">
            <a:extLst>
              <a:ext uri="{FF2B5EF4-FFF2-40B4-BE49-F238E27FC236}">
                <a16:creationId xmlns:a16="http://schemas.microsoft.com/office/drawing/2014/main" id="{ABA256F1-BC82-4D93-BED2-BA5DDD8E8BBF}"/>
              </a:ext>
            </a:extLst>
          </p:cNvPr>
          <p:cNvSpPr>
            <a:spLocks noGrp="1"/>
          </p:cNvSpPr>
          <p:nvPr>
            <p:ph idx="1"/>
          </p:nvPr>
        </p:nvSpPr>
        <p:spPr>
          <a:xfrm>
            <a:off x="1022465" y="2556932"/>
            <a:ext cx="9874131" cy="3318936"/>
          </a:xfrm>
        </p:spPr>
        <p:txBody>
          <a:bodyPr>
            <a:normAutofit/>
          </a:bodyPr>
          <a:lstStyle/>
          <a:p>
            <a:endParaRPr lang="en-US" dirty="0"/>
          </a:p>
          <a:p>
            <a:r>
              <a:rPr lang="en-US" dirty="0"/>
              <a:t>The child has suffered, or there is a substantial risk that the child will suffer, serious physical harm inflicted </a:t>
            </a:r>
            <a:r>
              <a:rPr lang="en-US" dirty="0" err="1"/>
              <a:t>nonaccidentally</a:t>
            </a:r>
            <a:r>
              <a:rPr lang="en-US" dirty="0"/>
              <a:t> upon the child by the child's parent or guardian. For the purposes of this subdivision, a court may find there is a substantial risk of serious future injury based on the way a less serious injury was inflicted, a history of repeated inflictions of injuries on the child or the child's siblings, or a combination of these and other actions by the parent or guardian that indicate the child is at risk of serious physical harm.</a:t>
            </a:r>
          </a:p>
          <a:p>
            <a:pPr marL="0" indent="0">
              <a:buNone/>
            </a:pPr>
            <a:endParaRPr lang="en-US" dirty="0"/>
          </a:p>
        </p:txBody>
      </p:sp>
    </p:spTree>
    <p:extLst>
      <p:ext uri="{BB962C8B-B14F-4D97-AF65-F5344CB8AC3E}">
        <p14:creationId xmlns:p14="http://schemas.microsoft.com/office/powerpoint/2010/main" val="633552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AFE4D-C05C-4D7E-BEB8-073CF24B44D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4166" y="2119745"/>
            <a:ext cx="3876801" cy="2584534"/>
          </a:xfrm>
          <a:prstGeom prst="rect">
            <a:avLst/>
          </a:prstGeom>
        </p:spPr>
      </p:pic>
      <p:sp>
        <p:nvSpPr>
          <p:cNvPr id="2" name="Title 1">
            <a:extLst>
              <a:ext uri="{FF2B5EF4-FFF2-40B4-BE49-F238E27FC236}">
                <a16:creationId xmlns:a16="http://schemas.microsoft.com/office/drawing/2014/main" id="{04ADE0A8-378D-4154-B8E8-0836BADB7A9C}"/>
              </a:ext>
            </a:extLst>
          </p:cNvPr>
          <p:cNvSpPr>
            <a:spLocks noGrp="1"/>
          </p:cNvSpPr>
          <p:nvPr>
            <p:ph type="title"/>
          </p:nvPr>
        </p:nvSpPr>
        <p:spPr>
          <a:xfrm>
            <a:off x="6094412" y="982132"/>
            <a:ext cx="4802185" cy="1303867"/>
          </a:xfrm>
        </p:spPr>
        <p:txBody>
          <a:bodyPr>
            <a:normAutofit fontScale="90000"/>
          </a:bodyPr>
          <a:lstStyle/>
          <a:p>
            <a:pPr>
              <a:lnSpc>
                <a:spcPct val="90000"/>
              </a:lnSpc>
            </a:pPr>
            <a:r>
              <a:rPr lang="en-US" sz="4100" dirty="0"/>
              <a:t>Types of Abuse: General Neglect</a:t>
            </a:r>
          </a:p>
        </p:txBody>
      </p:sp>
      <p:sp>
        <p:nvSpPr>
          <p:cNvPr id="3" name="Content Placeholder 2">
            <a:extLst>
              <a:ext uri="{FF2B5EF4-FFF2-40B4-BE49-F238E27FC236}">
                <a16:creationId xmlns:a16="http://schemas.microsoft.com/office/drawing/2014/main" id="{332E3512-3E45-4B7A-B5FF-95921BD73674}"/>
              </a:ext>
            </a:extLst>
          </p:cNvPr>
          <p:cNvSpPr>
            <a:spLocks noGrp="1"/>
          </p:cNvSpPr>
          <p:nvPr>
            <p:ph idx="1"/>
          </p:nvPr>
        </p:nvSpPr>
        <p:spPr>
          <a:xfrm>
            <a:off x="5289484" y="2119745"/>
            <a:ext cx="5607112" cy="3956859"/>
          </a:xfrm>
        </p:spPr>
        <p:txBody>
          <a:bodyPr>
            <a:normAutofit/>
          </a:bodyPr>
          <a:lstStyle/>
          <a:p>
            <a:pPr marL="0" indent="0">
              <a:buNone/>
            </a:pPr>
            <a:r>
              <a:rPr lang="en-US" dirty="0"/>
              <a:t>General neglect” means the negligent failure of a person having the care or custody of a child to provide adequate food, clothing, shelter, medical care, or supervision where no physical injury to the child has occurred but the child is at substantial risk of suffering serious physical harm or illness. “General neglect” does not include a parent's economic disadvantage.</a:t>
            </a:r>
          </a:p>
        </p:txBody>
      </p:sp>
    </p:spTree>
    <p:extLst>
      <p:ext uri="{BB962C8B-B14F-4D97-AF65-F5344CB8AC3E}">
        <p14:creationId xmlns:p14="http://schemas.microsoft.com/office/powerpoint/2010/main" val="2390823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EFB21-67F9-4C6C-84E4-D62D33239857}"/>
              </a:ext>
            </a:extLst>
          </p:cNvPr>
          <p:cNvSpPr>
            <a:spLocks noGrp="1"/>
          </p:cNvSpPr>
          <p:nvPr>
            <p:ph type="title"/>
          </p:nvPr>
        </p:nvSpPr>
        <p:spPr/>
        <p:txBody>
          <a:bodyPr/>
          <a:lstStyle/>
          <a:p>
            <a:r>
              <a:rPr lang="en-US" dirty="0"/>
              <a:t>Types of Abuse: Severe Neglect</a:t>
            </a:r>
          </a:p>
        </p:txBody>
      </p:sp>
      <p:sp>
        <p:nvSpPr>
          <p:cNvPr id="3" name="Content Placeholder 2">
            <a:extLst>
              <a:ext uri="{FF2B5EF4-FFF2-40B4-BE49-F238E27FC236}">
                <a16:creationId xmlns:a16="http://schemas.microsoft.com/office/drawing/2014/main" id="{D1CB0F80-E6E4-43BB-8434-06BDE73141B0}"/>
              </a:ext>
            </a:extLst>
          </p:cNvPr>
          <p:cNvSpPr>
            <a:spLocks noGrp="1"/>
          </p:cNvSpPr>
          <p:nvPr>
            <p:ph idx="1"/>
          </p:nvPr>
        </p:nvSpPr>
        <p:spPr>
          <a:xfrm>
            <a:off x="684212" y="482138"/>
            <a:ext cx="8825548" cy="3931920"/>
          </a:xfrm>
        </p:spPr>
        <p:txBody>
          <a:bodyPr/>
          <a:lstStyle/>
          <a:p>
            <a:pPr marL="0" indent="0">
              <a:buNone/>
            </a:pPr>
            <a:r>
              <a:rPr lang="en-US" dirty="0"/>
              <a:t>“Severe neglect” means the negligent failure of a person having the care or custody of a child to protect the child from severe malnutrition or medically diagnosed nonorganic failure to thrive. “Severe neglect” also means those situations of neglect where any person having the care or custody of a child willfully causes or permits the person or health of the child to be placed in a situation such that their person or health is endangered as proscribed by </a:t>
            </a:r>
            <a:r>
              <a:rPr lang="en-US" dirty="0">
                <a:hlinkClick r:id="rId2" tooltip="Section 11165.3"/>
              </a:rPr>
              <a:t>Section 11165.3</a:t>
            </a:r>
            <a:r>
              <a:rPr lang="en-US" dirty="0"/>
              <a:t>, including the intentional failure to provide adequate food, clothing, shelter, or medical care.</a:t>
            </a:r>
          </a:p>
        </p:txBody>
      </p:sp>
      <p:pic>
        <p:nvPicPr>
          <p:cNvPr id="5" name="Picture 4">
            <a:extLst>
              <a:ext uri="{FF2B5EF4-FFF2-40B4-BE49-F238E27FC236}">
                <a16:creationId xmlns:a16="http://schemas.microsoft.com/office/drawing/2014/main" id="{DB80CFF3-19DD-4036-B7A1-CA144839F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3317" y="3599411"/>
            <a:ext cx="2914996" cy="2236123"/>
          </a:xfrm>
          <a:prstGeom prst="rect">
            <a:avLst/>
          </a:prstGeom>
        </p:spPr>
      </p:pic>
    </p:spTree>
    <p:extLst>
      <p:ext uri="{BB962C8B-B14F-4D97-AF65-F5344CB8AC3E}">
        <p14:creationId xmlns:p14="http://schemas.microsoft.com/office/powerpoint/2010/main" val="2397675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67C2-E1D5-41A0-946F-9D14A3982B21}"/>
              </a:ext>
            </a:extLst>
          </p:cNvPr>
          <p:cNvSpPr>
            <a:spLocks noGrp="1"/>
          </p:cNvSpPr>
          <p:nvPr>
            <p:ph type="title"/>
          </p:nvPr>
        </p:nvSpPr>
        <p:spPr/>
        <p:txBody>
          <a:bodyPr/>
          <a:lstStyle/>
          <a:p>
            <a:r>
              <a:rPr lang="en-US" dirty="0"/>
              <a:t>Types of Abuse: Emotional</a:t>
            </a:r>
          </a:p>
        </p:txBody>
      </p:sp>
      <p:sp>
        <p:nvSpPr>
          <p:cNvPr id="3" name="Content Placeholder 2">
            <a:extLst>
              <a:ext uri="{FF2B5EF4-FFF2-40B4-BE49-F238E27FC236}">
                <a16:creationId xmlns:a16="http://schemas.microsoft.com/office/drawing/2014/main" id="{C0BB3B2E-5BE6-455E-97C8-C2D9AE4A01CE}"/>
              </a:ext>
            </a:extLst>
          </p:cNvPr>
          <p:cNvSpPr>
            <a:spLocks noGrp="1"/>
          </p:cNvSpPr>
          <p:nvPr>
            <p:ph idx="1"/>
          </p:nvPr>
        </p:nvSpPr>
        <p:spPr>
          <a:xfrm>
            <a:off x="684211" y="224444"/>
            <a:ext cx="9407439" cy="4563687"/>
          </a:xfrm>
        </p:spPr>
        <p:txBody>
          <a:bodyPr>
            <a:normAutofit/>
          </a:bodyPr>
          <a:lstStyle/>
          <a:p>
            <a:pPr marL="0" indent="0">
              <a:buNone/>
            </a:pPr>
            <a:r>
              <a:rPr lang="en-US" dirty="0"/>
              <a:t>A child is considered dependent if they are suffering serious emotional damage or are at substantial risk of suffering serious emotional damage, as evidenced by severe anxiety, depression, withdrawal, or untoward aggressive behavior toward self or others as a result of the conduct of the parent or guardian or who has no parent or guardian capable of providing appropriate care. No child shall be found to be a dependent person if the willful failure of the parent or guardian to provide adequate mental health treatment is based on a sincerely held religious belief and if a less intrusive judicial intervention is available.</a:t>
            </a:r>
            <a:endParaRPr lang="en-US" sz="2800" dirty="0">
              <a:solidFill>
                <a:schemeClr val="tx1"/>
              </a:solidFill>
            </a:endParaRPr>
          </a:p>
        </p:txBody>
      </p:sp>
      <p:pic>
        <p:nvPicPr>
          <p:cNvPr id="5" name="Picture 4">
            <a:extLst>
              <a:ext uri="{FF2B5EF4-FFF2-40B4-BE49-F238E27FC236}">
                <a16:creationId xmlns:a16="http://schemas.microsoft.com/office/drawing/2014/main" id="{930D2C81-CE3D-4107-ACBC-5CB14EFFF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801" y="3986723"/>
            <a:ext cx="3750661" cy="2508283"/>
          </a:xfrm>
          <a:prstGeom prst="rect">
            <a:avLst/>
          </a:prstGeom>
        </p:spPr>
      </p:pic>
    </p:spTree>
    <p:extLst>
      <p:ext uri="{BB962C8B-B14F-4D97-AF65-F5344CB8AC3E}">
        <p14:creationId xmlns:p14="http://schemas.microsoft.com/office/powerpoint/2010/main" val="3436384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40624-1DE2-4770-8640-B3369596E0A3}"/>
              </a:ext>
            </a:extLst>
          </p:cNvPr>
          <p:cNvSpPr>
            <a:spLocks noGrp="1"/>
          </p:cNvSpPr>
          <p:nvPr>
            <p:ph type="title"/>
          </p:nvPr>
        </p:nvSpPr>
        <p:spPr>
          <a:xfrm>
            <a:off x="684212" y="5170516"/>
            <a:ext cx="8534400" cy="1255222"/>
          </a:xfrm>
        </p:spPr>
        <p:txBody>
          <a:bodyPr/>
          <a:lstStyle/>
          <a:p>
            <a:r>
              <a:rPr lang="en-US" b="1" dirty="0"/>
              <a:t>Types of Abuse: Sexual  </a:t>
            </a:r>
          </a:p>
        </p:txBody>
      </p:sp>
      <p:sp>
        <p:nvSpPr>
          <p:cNvPr id="3" name="Content Placeholder 2">
            <a:extLst>
              <a:ext uri="{FF2B5EF4-FFF2-40B4-BE49-F238E27FC236}">
                <a16:creationId xmlns:a16="http://schemas.microsoft.com/office/drawing/2014/main" id="{FD5F57AB-00A9-4F2A-8872-4CF0B86E39A7}"/>
              </a:ext>
            </a:extLst>
          </p:cNvPr>
          <p:cNvSpPr>
            <a:spLocks noGrp="1"/>
          </p:cNvSpPr>
          <p:nvPr>
            <p:ph idx="1"/>
          </p:nvPr>
        </p:nvSpPr>
        <p:spPr>
          <a:xfrm>
            <a:off x="684212" y="365760"/>
            <a:ext cx="10197148" cy="5095702"/>
          </a:xfrm>
        </p:spPr>
        <p:txBody>
          <a:bodyPr>
            <a:normAutofit/>
          </a:bodyPr>
          <a:lstStyle/>
          <a:p>
            <a:r>
              <a:rPr lang="en-US" dirty="0"/>
              <a:t>'Sexual assault' includes rape, incest, sodomy, lewd or lascivious acts upon a child, or child molestation.</a:t>
            </a:r>
          </a:p>
          <a:p>
            <a:r>
              <a:rPr lang="en-US" dirty="0"/>
              <a:t>'Sexual exploitation' refers to any of the following:</a:t>
            </a:r>
          </a:p>
          <a:p>
            <a:pPr lvl="1"/>
            <a:r>
              <a:rPr lang="en-US" dirty="0"/>
              <a:t>Depicting a minor engaged in obscene acts; preparing, selling, or distributing obscene matter that depicts minors; employing a minor to perform obscene acts</a:t>
            </a:r>
          </a:p>
          <a:p>
            <a:pPr lvl="1"/>
            <a:r>
              <a:rPr lang="en-US" dirty="0"/>
              <a:t>Knowingly permitting or encouraging a child to engage in, or assisting others to engage in, prostitution or a live performance involving obscene sexual conduct, or to either pose or model alone or with others for purposes of preparing a film, photograph, negative, slide, drawing, painting, or other pictorial depiction involving obscene sexual conduct</a:t>
            </a:r>
          </a:p>
          <a:p>
            <a:pPr lvl="1"/>
            <a:r>
              <a:rPr lang="en-US" dirty="0"/>
              <a:t>Depicting a child in or knowingly developing, duplicating, printing, or exchanging any film, photograph, videotape, negative, or slide in which a child is engaged in an act of obscene sexual conduct</a:t>
            </a:r>
          </a:p>
          <a:p>
            <a:pPr marL="0" indent="0">
              <a:buNone/>
            </a:pPr>
            <a:endParaRPr lang="en-US" dirty="0"/>
          </a:p>
        </p:txBody>
      </p:sp>
    </p:spTree>
    <p:extLst>
      <p:ext uri="{BB962C8B-B14F-4D97-AF65-F5344CB8AC3E}">
        <p14:creationId xmlns:p14="http://schemas.microsoft.com/office/powerpoint/2010/main" val="1371140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AAD4-D18B-4EF7-96FF-9738E6818711}"/>
              </a:ext>
            </a:extLst>
          </p:cNvPr>
          <p:cNvSpPr>
            <a:spLocks noGrp="1"/>
          </p:cNvSpPr>
          <p:nvPr>
            <p:ph type="title"/>
          </p:nvPr>
        </p:nvSpPr>
        <p:spPr>
          <a:xfrm>
            <a:off x="1295402" y="982133"/>
            <a:ext cx="9601196" cy="846668"/>
          </a:xfrm>
        </p:spPr>
        <p:txBody>
          <a:bodyPr/>
          <a:lstStyle/>
          <a:p>
            <a:r>
              <a:rPr lang="en-US" dirty="0"/>
              <a:t>Agenda</a:t>
            </a:r>
          </a:p>
        </p:txBody>
      </p:sp>
      <p:sp>
        <p:nvSpPr>
          <p:cNvPr id="3" name="Content Placeholder 2">
            <a:extLst>
              <a:ext uri="{FF2B5EF4-FFF2-40B4-BE49-F238E27FC236}">
                <a16:creationId xmlns:a16="http://schemas.microsoft.com/office/drawing/2014/main" id="{5B1151CC-F8F3-41BC-ACE8-A905E9FC864F}"/>
              </a:ext>
            </a:extLst>
          </p:cNvPr>
          <p:cNvSpPr>
            <a:spLocks noGrp="1"/>
          </p:cNvSpPr>
          <p:nvPr>
            <p:ph idx="1"/>
          </p:nvPr>
        </p:nvSpPr>
        <p:spPr>
          <a:xfrm>
            <a:off x="940278" y="2434728"/>
            <a:ext cx="10118785" cy="3441140"/>
          </a:xfrm>
        </p:spPr>
        <p:txBody>
          <a:bodyPr>
            <a:normAutofit fontScale="92500" lnSpcReduction="20000"/>
          </a:bodyPr>
          <a:lstStyle/>
          <a:p>
            <a:r>
              <a:rPr lang="en-US" dirty="0"/>
              <a:t>Welcome and Introductions</a:t>
            </a:r>
          </a:p>
          <a:p>
            <a:r>
              <a:rPr lang="en-US" dirty="0"/>
              <a:t>Who are Mandated Reporters?</a:t>
            </a:r>
          </a:p>
          <a:p>
            <a:r>
              <a:rPr lang="en-US" dirty="0"/>
              <a:t> </a:t>
            </a:r>
            <a:r>
              <a:rPr lang="en-US" dirty="0">
                <a:hlinkClick r:id="rId2"/>
              </a:rPr>
              <a:t>Child Abuse Mandated Reporter Training (mandatedreporterca.com)</a:t>
            </a:r>
            <a:endParaRPr lang="en-US" dirty="0"/>
          </a:p>
          <a:p>
            <a:r>
              <a:rPr lang="en-US" dirty="0"/>
              <a:t>Overview of CPS Reporting Laws</a:t>
            </a:r>
          </a:p>
          <a:p>
            <a:r>
              <a:rPr lang="en-US" dirty="0"/>
              <a:t>Types of Child Abuse</a:t>
            </a:r>
          </a:p>
          <a:p>
            <a:r>
              <a:rPr lang="en-US" dirty="0"/>
              <a:t>How Do I (Know if I Should) Make a Report?</a:t>
            </a:r>
          </a:p>
          <a:p>
            <a:r>
              <a:rPr lang="en-US" dirty="0"/>
              <a:t>What’s Next: Referral Process and Cross Reporting</a:t>
            </a:r>
          </a:p>
          <a:p>
            <a:r>
              <a:rPr lang="en-US" dirty="0"/>
              <a:t>Impact on the Mandated Reporter</a:t>
            </a:r>
          </a:p>
          <a:p>
            <a:r>
              <a:rPr lang="en-US" dirty="0"/>
              <a:t>Wrap-Up and Closing  </a:t>
            </a:r>
          </a:p>
          <a:p>
            <a:endParaRPr lang="en-US" dirty="0"/>
          </a:p>
        </p:txBody>
      </p:sp>
      <p:pic>
        <p:nvPicPr>
          <p:cNvPr id="1026" name="Picture 1" descr="CAPC-logo-final-email_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699" y="875701"/>
            <a:ext cx="1426727" cy="115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41449" y="741751"/>
            <a:ext cx="1428571" cy="1428571"/>
          </a:xfrm>
          <a:prstGeom prst="rect">
            <a:avLst/>
          </a:prstGeom>
        </p:spPr>
      </p:pic>
    </p:spTree>
    <p:extLst>
      <p:ext uri="{BB962C8B-B14F-4D97-AF65-F5344CB8AC3E}">
        <p14:creationId xmlns:p14="http://schemas.microsoft.com/office/powerpoint/2010/main" val="1073908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0D6F3-D692-43BE-9DFF-A4A452C1EF93}"/>
              </a:ext>
            </a:extLst>
          </p:cNvPr>
          <p:cNvSpPr>
            <a:spLocks noGrp="1"/>
          </p:cNvSpPr>
          <p:nvPr>
            <p:ph type="title"/>
          </p:nvPr>
        </p:nvSpPr>
        <p:spPr>
          <a:xfrm>
            <a:off x="684212" y="4487332"/>
            <a:ext cx="10598304" cy="1883971"/>
          </a:xfrm>
        </p:spPr>
        <p:txBody>
          <a:bodyPr/>
          <a:lstStyle/>
          <a:p>
            <a:r>
              <a:rPr lang="en-US" dirty="0"/>
              <a:t>Small Group- 2 Vignettes THE SCAR </a:t>
            </a:r>
          </a:p>
        </p:txBody>
      </p:sp>
      <p:sp>
        <p:nvSpPr>
          <p:cNvPr id="3" name="Content Placeholder 2">
            <a:extLst>
              <a:ext uri="{FF2B5EF4-FFF2-40B4-BE49-F238E27FC236}">
                <a16:creationId xmlns:a16="http://schemas.microsoft.com/office/drawing/2014/main" id="{D26BD488-3ADE-4C2F-A8F2-42182DC65279}"/>
              </a:ext>
            </a:extLst>
          </p:cNvPr>
          <p:cNvSpPr>
            <a:spLocks noGrp="1"/>
          </p:cNvSpPr>
          <p:nvPr>
            <p:ph idx="1"/>
          </p:nvPr>
        </p:nvSpPr>
        <p:spPr>
          <a:xfrm>
            <a:off x="684212" y="685800"/>
            <a:ext cx="9099868" cy="4160520"/>
          </a:xfrm>
        </p:spPr>
        <p:txBody>
          <a:bodyPr>
            <a:normAutofit/>
          </a:bodyPr>
          <a:lstStyle/>
          <a:p>
            <a:pPr marL="0" indent="0" algn="ctr">
              <a:buNone/>
            </a:pPr>
            <a:r>
              <a:rPr lang="en-US" dirty="0"/>
              <a:t>In your group, review your vignette &amp; complete the SCAR. </a:t>
            </a:r>
          </a:p>
          <a:p>
            <a:pPr marL="0" indent="0" algn="ctr">
              <a:buNone/>
            </a:pPr>
            <a:r>
              <a:rPr lang="en-US" b="1" dirty="0"/>
              <a:t>Reminder: </a:t>
            </a:r>
            <a:r>
              <a:rPr lang="en-US" dirty="0"/>
              <a:t> </a:t>
            </a:r>
            <a:r>
              <a:rPr lang="en-US" b="1" dirty="0">
                <a:solidFill>
                  <a:schemeClr val="accent2"/>
                </a:solidFill>
              </a:rPr>
              <a:t>1</a:t>
            </a:r>
            <a:r>
              <a:rPr lang="en-US" b="1" baseline="30000" dirty="0">
                <a:solidFill>
                  <a:schemeClr val="accent2"/>
                </a:solidFill>
              </a:rPr>
              <a:t>st</a:t>
            </a:r>
            <a:r>
              <a:rPr lang="en-US" b="1" dirty="0">
                <a:solidFill>
                  <a:schemeClr val="accent2"/>
                </a:solidFill>
              </a:rPr>
              <a:t> </a:t>
            </a:r>
            <a:r>
              <a:rPr lang="en-US" dirty="0"/>
              <a:t>call into the CPS hotline and talk to the Intake Social Worker.</a:t>
            </a:r>
          </a:p>
          <a:p>
            <a:pPr marL="0" indent="0" algn="ctr">
              <a:buNone/>
            </a:pPr>
            <a:r>
              <a:rPr lang="en-US" b="1" dirty="0">
                <a:solidFill>
                  <a:schemeClr val="accent2"/>
                </a:solidFill>
              </a:rPr>
              <a:t>2</a:t>
            </a:r>
            <a:r>
              <a:rPr lang="en-US" b="1" baseline="30000" dirty="0">
                <a:solidFill>
                  <a:schemeClr val="accent2"/>
                </a:solidFill>
              </a:rPr>
              <a:t>nd</a:t>
            </a:r>
            <a:r>
              <a:rPr lang="en-US" b="1" dirty="0"/>
              <a:t> </a:t>
            </a:r>
            <a:r>
              <a:rPr lang="en-US" dirty="0"/>
              <a:t>submit a SCAR within 36 of making the CPS hotline call. </a:t>
            </a:r>
            <a:r>
              <a:rPr lang="en-US" b="1" dirty="0"/>
              <a:t>(if possible complete the SCAR prior to the call to have information organized) </a:t>
            </a:r>
          </a:p>
          <a:p>
            <a:pPr marL="0" indent="0" algn="ctr">
              <a:buNone/>
            </a:pPr>
            <a:r>
              <a:rPr lang="en-US" b="1" u="sng" dirty="0"/>
              <a:t>Monterey County’s Child Abuse Hotline: 831 755 4661 </a:t>
            </a:r>
          </a:p>
          <a:p>
            <a:pPr marL="0" indent="0" algn="ctr">
              <a:buNone/>
            </a:pPr>
            <a:r>
              <a:rPr lang="en-US" b="1" u="sng" dirty="0"/>
              <a:t>After Hours: 831 755 4661</a:t>
            </a:r>
          </a:p>
          <a:p>
            <a:pPr marL="0" indent="0" algn="ctr">
              <a:buNone/>
            </a:pPr>
            <a:r>
              <a:rPr lang="en-US" b="1" i="1" dirty="0"/>
              <a:t>This line is open 24 hours a day/7 days a week!</a:t>
            </a:r>
          </a:p>
        </p:txBody>
      </p:sp>
      <p:sp>
        <p:nvSpPr>
          <p:cNvPr id="4" name="Explosion: 8 Points 3">
            <a:extLst>
              <a:ext uri="{FF2B5EF4-FFF2-40B4-BE49-F238E27FC236}">
                <a16:creationId xmlns:a16="http://schemas.microsoft.com/office/drawing/2014/main" id="{B165239A-420E-6AA3-6F18-82EA2F0F7258}"/>
              </a:ext>
            </a:extLst>
          </p:cNvPr>
          <p:cNvSpPr/>
          <p:nvPr/>
        </p:nvSpPr>
        <p:spPr>
          <a:xfrm>
            <a:off x="9473097" y="4972117"/>
            <a:ext cx="914400" cy="91440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2565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8A68-0B0E-1D38-FDCC-541314F93C48}"/>
              </a:ext>
            </a:extLst>
          </p:cNvPr>
          <p:cNvSpPr>
            <a:spLocks noGrp="1"/>
          </p:cNvSpPr>
          <p:nvPr>
            <p:ph type="title"/>
          </p:nvPr>
        </p:nvSpPr>
        <p:spPr>
          <a:xfrm>
            <a:off x="684212" y="5810864"/>
            <a:ext cx="8534400" cy="678425"/>
          </a:xfrm>
        </p:spPr>
        <p:txBody>
          <a:bodyPr>
            <a:normAutofit/>
          </a:bodyPr>
          <a:lstStyle/>
          <a:p>
            <a:r>
              <a:rPr lang="en-US" dirty="0"/>
              <a:t>Supermarket  scar</a:t>
            </a:r>
          </a:p>
        </p:txBody>
      </p:sp>
      <p:sp>
        <p:nvSpPr>
          <p:cNvPr id="3" name="Content Placeholder 2">
            <a:extLst>
              <a:ext uri="{FF2B5EF4-FFF2-40B4-BE49-F238E27FC236}">
                <a16:creationId xmlns:a16="http://schemas.microsoft.com/office/drawing/2014/main" id="{24B1ABB4-C304-AE8C-B4A1-2D5ACAD953CD}"/>
              </a:ext>
            </a:extLst>
          </p:cNvPr>
          <p:cNvSpPr>
            <a:spLocks noGrp="1"/>
          </p:cNvSpPr>
          <p:nvPr>
            <p:ph idx="1"/>
          </p:nvPr>
        </p:nvSpPr>
        <p:spPr>
          <a:xfrm>
            <a:off x="309716" y="221225"/>
            <a:ext cx="11312013" cy="6061588"/>
          </a:xfrm>
        </p:spPr>
        <p:txBody>
          <a:bodyPr>
            <a:normAutofit fontScale="85000" lnSpcReduction="10000"/>
          </a:bodyPr>
          <a:lstStyle/>
          <a:p>
            <a:pPr algn="l" rtl="0" fontAlgn="base"/>
            <a:r>
              <a:rPr lang="en-US" sz="2600" b="0" i="0" dirty="0">
                <a:solidFill>
                  <a:srgbClr val="000000"/>
                </a:solidFill>
                <a:effectLst/>
                <a:latin typeface="Perpetua" panose="02020502060401020303" pitchFamily="18" charset="0"/>
              </a:rPr>
              <a:t>You are working overtime on a Saturday. During your 15 minute break, you make a run to a nearby supermarket to grab a sandwich and a soda. While waiting in line, you recognize and woman and her young daughter, The woman, Nancy Newman, and her 7 year old daughter Brianna, live 3 doors down from you on Marvel Circle, in city of </a:t>
            </a:r>
            <a:r>
              <a:rPr lang="en-US" sz="2600" b="0" i="0" dirty="0" err="1">
                <a:solidFill>
                  <a:srgbClr val="000000"/>
                </a:solidFill>
                <a:effectLst/>
                <a:latin typeface="Perpetua" panose="02020502060401020303" pitchFamily="18" charset="0"/>
              </a:rPr>
              <a:t>Farmtown</a:t>
            </a:r>
            <a:r>
              <a:rPr lang="en-US" sz="2600" b="0" i="0" dirty="0">
                <a:solidFill>
                  <a:srgbClr val="000000"/>
                </a:solidFill>
                <a:effectLst/>
                <a:latin typeface="Perpetua" panose="02020502060401020303" pitchFamily="18" charset="0"/>
              </a:rPr>
              <a:t>, Ca.    </a:t>
            </a:r>
            <a:endParaRPr lang="en-US" sz="2600" b="0" i="0" dirty="0">
              <a:solidFill>
                <a:srgbClr val="000000"/>
              </a:solidFill>
              <a:effectLst/>
              <a:latin typeface="Segoe UI" panose="020B0502040204020203" pitchFamily="34" charset="0"/>
            </a:endParaRPr>
          </a:p>
          <a:p>
            <a:pPr algn="l" rtl="0" fontAlgn="base"/>
            <a:r>
              <a:rPr lang="en-US" sz="2600" b="0" i="0" dirty="0">
                <a:solidFill>
                  <a:srgbClr val="000000"/>
                </a:solidFill>
                <a:effectLst/>
                <a:latin typeface="Perpetua" panose="02020502060401020303" pitchFamily="18" charset="0"/>
              </a:rPr>
              <a:t>They don’t notice you standing nearby, but you hear that Nancy is shouting at Brianna after Brianna asks if she can have a candy bar. You overhear Nancy telling Brianna she is “stupid” to think Nancy would buy her a candy bar because she is “enough of a fat pig,” and doesn’t need another “(expletive) candy bar.” You notice Brianna wipe a tear away as Nancy grabs their sandwich order and heads toward the checkout line.  Your sandwich is ready around the same time, and you grab your order and make your way to the only checkout line open, just one customer behind Nancy and Brianna.  </a:t>
            </a:r>
            <a:endParaRPr lang="en-US" sz="2600" b="0" i="0" dirty="0">
              <a:solidFill>
                <a:srgbClr val="000000"/>
              </a:solidFill>
              <a:effectLst/>
              <a:latin typeface="Segoe UI" panose="020B0502040204020203" pitchFamily="34" charset="0"/>
            </a:endParaRPr>
          </a:p>
          <a:p>
            <a:pPr algn="l" rtl="0" fontAlgn="base"/>
            <a:r>
              <a:rPr lang="en-US" sz="2600" b="0" i="0" dirty="0">
                <a:solidFill>
                  <a:srgbClr val="000000"/>
                </a:solidFill>
                <a:effectLst/>
                <a:latin typeface="Perpetua" panose="02020502060401020303" pitchFamily="18" charset="0"/>
              </a:rPr>
              <a:t> As the cashier gives Nancy her total, you overhear Nancy question the cashier, saying the amount is more than she estimated. It is then that Nancy notices Brianna snuck a candy bar into the cart when Nancy wasn’t looking. Nancy shouts angrily at Brianna, saying “I already told you! Enough with the (expletive) candy bars!” and she slaps Brianna so hard across the check, you can clearly see a red handprint on Brianna’s skin.  </a:t>
            </a:r>
            <a:endParaRPr lang="en-US" sz="2600" b="0" i="0" dirty="0">
              <a:solidFill>
                <a:srgbClr val="000000"/>
              </a:solidFill>
              <a:effectLst/>
              <a:latin typeface="Segoe UI" panose="020B0502040204020203" pitchFamily="34" charset="0"/>
            </a:endParaRPr>
          </a:p>
          <a:p>
            <a:pPr algn="l" rtl="0" fontAlgn="base"/>
            <a:r>
              <a:rPr lang="en-US" sz="2600" b="0" i="0" dirty="0">
                <a:solidFill>
                  <a:srgbClr val="000000"/>
                </a:solidFill>
                <a:effectLst/>
                <a:latin typeface="Perpetua" panose="02020502060401020303" pitchFamily="18" charset="0"/>
              </a:rPr>
              <a:t>Nancy appears to be extremely frustrated, and you are worried, not only about Brianna’s safety, but about the safety of Brianna’s 9 month-old brother, Beau, and since you’re on duty, you know you are mandated to report the incident.  </a:t>
            </a:r>
            <a:endParaRPr lang="en-US" sz="2600" b="0" i="0" dirty="0">
              <a:solidFill>
                <a:srgbClr val="000000"/>
              </a:solidFill>
              <a:effectLst/>
              <a:latin typeface="Segoe UI" panose="020B0502040204020203" pitchFamily="34" charset="0"/>
            </a:endParaRPr>
          </a:p>
          <a:p>
            <a:r>
              <a:rPr lang="en-US" dirty="0"/>
              <a:t> </a:t>
            </a:r>
          </a:p>
        </p:txBody>
      </p:sp>
    </p:spTree>
    <p:extLst>
      <p:ext uri="{BB962C8B-B14F-4D97-AF65-F5344CB8AC3E}">
        <p14:creationId xmlns:p14="http://schemas.microsoft.com/office/powerpoint/2010/main" val="2408663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0072-6B26-FC55-C9FE-2BF05A31C923}"/>
              </a:ext>
            </a:extLst>
          </p:cNvPr>
          <p:cNvSpPr>
            <a:spLocks noGrp="1"/>
          </p:cNvSpPr>
          <p:nvPr>
            <p:ph type="ctrTitle"/>
          </p:nvPr>
        </p:nvSpPr>
        <p:spPr>
          <a:xfrm>
            <a:off x="684212" y="162232"/>
            <a:ext cx="5411788" cy="648930"/>
          </a:xfrm>
        </p:spPr>
        <p:txBody>
          <a:bodyPr>
            <a:normAutofit fontScale="90000"/>
          </a:bodyPr>
          <a:lstStyle/>
          <a:p>
            <a:r>
              <a:rPr lang="en-US" dirty="0"/>
              <a:t>Parking lot -</a:t>
            </a:r>
            <a:r>
              <a:rPr lang="en-US" sz="4000" dirty="0"/>
              <a:t>scar</a:t>
            </a:r>
          </a:p>
        </p:txBody>
      </p:sp>
      <p:sp>
        <p:nvSpPr>
          <p:cNvPr id="3" name="Subtitle 2">
            <a:extLst>
              <a:ext uri="{FF2B5EF4-FFF2-40B4-BE49-F238E27FC236}">
                <a16:creationId xmlns:a16="http://schemas.microsoft.com/office/drawing/2014/main" id="{1A686CB3-049F-B3F5-4393-FD61C9C834C8}"/>
              </a:ext>
            </a:extLst>
          </p:cNvPr>
          <p:cNvSpPr>
            <a:spLocks noGrp="1"/>
          </p:cNvSpPr>
          <p:nvPr>
            <p:ph type="subTitle" idx="1"/>
          </p:nvPr>
        </p:nvSpPr>
        <p:spPr>
          <a:xfrm>
            <a:off x="353961" y="811162"/>
            <a:ext cx="11503742" cy="5560141"/>
          </a:xfrm>
        </p:spPr>
        <p:txBody>
          <a:bodyPr>
            <a:normAutofit fontScale="25000" lnSpcReduction="20000"/>
          </a:bodyPr>
          <a:lstStyle/>
          <a:p>
            <a:pPr algn="l" rtl="0" fontAlgn="base"/>
            <a:r>
              <a:rPr lang="en-US" sz="9600" b="0" i="0" dirty="0">
                <a:solidFill>
                  <a:srgbClr val="000000"/>
                </a:solidFill>
                <a:effectLst/>
                <a:latin typeface="Perpetua" panose="02020502060401020303" pitchFamily="18" charset="0"/>
              </a:rPr>
              <a:t>You are an Eligibility Worker who has just conducted an interview with a mother, Sandra </a:t>
            </a:r>
            <a:r>
              <a:rPr lang="en-US" sz="9600" b="0" i="0" dirty="0" err="1">
                <a:solidFill>
                  <a:srgbClr val="000000"/>
                </a:solidFill>
                <a:effectLst/>
                <a:latin typeface="Perpetua" panose="02020502060401020303" pitchFamily="18" charset="0"/>
              </a:rPr>
              <a:t>Slamponi</a:t>
            </a:r>
            <a:r>
              <a:rPr lang="en-US" sz="9600" b="0" i="0" dirty="0">
                <a:solidFill>
                  <a:srgbClr val="000000"/>
                </a:solidFill>
                <a:effectLst/>
                <a:latin typeface="Perpetua" panose="02020502060401020303" pitchFamily="18" charset="0"/>
              </a:rPr>
              <a:t>, and her young son, Sonny (age 4). During the interview, you noticed that Sonny appeared to be unusually quiet and a little bit fearful.  Sonny avoids eye contact with you when you offer him a coloring book. He sits quietly in the corner of the room. Sandra states Sonny </a:t>
            </a:r>
            <a:r>
              <a:rPr lang="en-US" sz="9600" b="0" i="0" dirty="0" err="1">
                <a:solidFill>
                  <a:srgbClr val="000000"/>
                </a:solidFill>
                <a:effectLst/>
                <a:latin typeface="Perpetua" panose="02020502060401020303" pitchFamily="18" charset="0"/>
              </a:rPr>
              <a:t>is“very</a:t>
            </a:r>
            <a:r>
              <a:rPr lang="en-US" sz="9600" b="0" i="0" dirty="0">
                <a:solidFill>
                  <a:srgbClr val="000000"/>
                </a:solidFill>
                <a:effectLst/>
                <a:latin typeface="Perpetua" panose="02020502060401020303" pitchFamily="18" charset="0"/>
              </a:rPr>
              <a:t> shy” around strangers, and attempts to rush through the interview, appearing flustered and embarrassed.  </a:t>
            </a:r>
            <a:endParaRPr lang="en-US" sz="9600" b="0" i="0" dirty="0">
              <a:solidFill>
                <a:srgbClr val="000000"/>
              </a:solidFill>
              <a:effectLst/>
              <a:latin typeface="Segoe UI" panose="020B0502040204020203" pitchFamily="34" charset="0"/>
            </a:endParaRPr>
          </a:p>
          <a:p>
            <a:pPr algn="l" rtl="0" fontAlgn="base"/>
            <a:r>
              <a:rPr lang="en-US" sz="9600" b="0" i="0" dirty="0">
                <a:solidFill>
                  <a:srgbClr val="000000"/>
                </a:solidFill>
                <a:effectLst/>
                <a:latin typeface="Perpetua" panose="02020502060401020303" pitchFamily="18" charset="0"/>
              </a:rPr>
              <a:t> After the interview, you make a journal entry to document your interview, and you notice Sandra and Sonny in the parking lot. You have a clear view of Sandra a Sonny from the window in your interview room, and you notice Sandra appearing to shout angrily at Sonny.  </a:t>
            </a:r>
            <a:endParaRPr lang="en-US" sz="9600" b="0" i="0" dirty="0">
              <a:solidFill>
                <a:srgbClr val="000000"/>
              </a:solidFill>
              <a:effectLst/>
              <a:latin typeface="Segoe UI" panose="020B0502040204020203" pitchFamily="34" charset="0"/>
            </a:endParaRPr>
          </a:p>
          <a:p>
            <a:pPr algn="l" rtl="0" fontAlgn="base"/>
            <a:r>
              <a:rPr lang="en-US" sz="9600" b="0" i="0" dirty="0">
                <a:solidFill>
                  <a:srgbClr val="000000"/>
                </a:solidFill>
                <a:effectLst/>
                <a:latin typeface="Perpetua" panose="02020502060401020303" pitchFamily="18" charset="0"/>
              </a:rPr>
              <a:t> After putting her purse and diaper bag in the trunk, you notice Sandra struggling to get Sonny into the car, as he stands crying next to the car door. You observe Sandra grabbing Sonny’s shoulders and violently shake him. When Sonny begins to cry harder, you notice Sandra backhand slap Sonny across the face, and shove him into the back of the car. Sandra locks the car doors and steps away from the vehicle to smoke a cigarette.  </a:t>
            </a:r>
            <a:endParaRPr lang="en-US" sz="9600" b="0" i="0" dirty="0">
              <a:solidFill>
                <a:srgbClr val="000000"/>
              </a:solidFill>
              <a:effectLst/>
              <a:latin typeface="Segoe UI" panose="020B0502040204020203" pitchFamily="34" charset="0"/>
            </a:endParaRPr>
          </a:p>
          <a:p>
            <a:pPr algn="l" rtl="0" fontAlgn="base"/>
            <a:r>
              <a:rPr lang="en-US" sz="9600" b="0" i="0" dirty="0">
                <a:solidFill>
                  <a:srgbClr val="000000"/>
                </a:solidFill>
                <a:effectLst/>
                <a:latin typeface="Perpetua" panose="02020502060401020303" pitchFamily="18" charset="0"/>
              </a:rPr>
              <a:t> You call 911, but also know you need to make a mandated report. You make sure to provide Sandra’s contact information on the Suspected Child Abuse Report Form. Sandra’s cell phone number is 831 867 5309, and her address is 10025 Greengrass Lane, </a:t>
            </a:r>
            <a:r>
              <a:rPr lang="en-US" sz="9600" b="0" i="0" dirty="0" err="1">
                <a:solidFill>
                  <a:srgbClr val="000000"/>
                </a:solidFill>
                <a:effectLst/>
                <a:latin typeface="Perpetua" panose="02020502060401020303" pitchFamily="18" charset="0"/>
              </a:rPr>
              <a:t>Farmtown</a:t>
            </a:r>
            <a:r>
              <a:rPr lang="en-US" sz="9600" b="0" i="0" dirty="0">
                <a:solidFill>
                  <a:srgbClr val="000000"/>
                </a:solidFill>
                <a:effectLst/>
                <a:latin typeface="Perpetua" panose="02020502060401020303" pitchFamily="18" charset="0"/>
              </a:rPr>
              <a:t>, CA 12345. </a:t>
            </a:r>
            <a:endParaRPr lang="en-US" sz="9600" b="0" i="0" dirty="0">
              <a:solidFill>
                <a:srgbClr val="000000"/>
              </a:solidFill>
              <a:effectLst/>
              <a:latin typeface="Segoe UI" panose="020B0502040204020203" pitchFamily="34" charset="0"/>
            </a:endParaRPr>
          </a:p>
          <a:p>
            <a:pPr algn="l" rtl="0" fontAlgn="base"/>
            <a:r>
              <a:rPr lang="en-US" sz="8000" b="0" i="0" dirty="0">
                <a:solidFill>
                  <a:srgbClr val="000000"/>
                </a:solidFill>
                <a:effectLst/>
                <a:latin typeface="Perpetua" panose="02020502060401020303" pitchFamily="18" charset="0"/>
              </a:rPr>
              <a:t> </a:t>
            </a:r>
            <a:endParaRPr lang="en-US" sz="8000" b="0" i="0" dirty="0">
              <a:solidFill>
                <a:srgbClr val="000000"/>
              </a:solidFill>
              <a:effectLst/>
              <a:latin typeface="Segoe UI" panose="020B0502040204020203" pitchFamily="34" charset="0"/>
            </a:endParaRPr>
          </a:p>
          <a:p>
            <a:pPr algn="l" rtl="0" fontAlgn="base"/>
            <a:r>
              <a:rPr lang="en-US" sz="8000" b="0" i="0" dirty="0">
                <a:solidFill>
                  <a:srgbClr val="000000"/>
                </a:solidFill>
                <a:effectLst/>
                <a:latin typeface="Perpetua" panose="02020502060401020303" pitchFamily="18" charset="0"/>
              </a:rPr>
              <a:t> </a:t>
            </a:r>
            <a:endParaRPr lang="en-US" sz="8000" b="0" i="0" dirty="0">
              <a:solidFill>
                <a:srgbClr val="000000"/>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1829040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0" name="Rectangle 19">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BCB3AF-C823-6B7A-C373-6C521AC8A172}"/>
              </a:ext>
            </a:extLst>
          </p:cNvPr>
          <p:cNvSpPr>
            <a:spLocks noGrp="1"/>
          </p:cNvSpPr>
          <p:nvPr>
            <p:ph type="title"/>
          </p:nvPr>
        </p:nvSpPr>
        <p:spPr>
          <a:xfrm>
            <a:off x="640290" y="685800"/>
            <a:ext cx="4511813" cy="4603749"/>
          </a:xfrm>
        </p:spPr>
        <p:txBody>
          <a:bodyPr vert="horz" lIns="91440" tIns="45720" rIns="91440" bIns="45720" rtlCol="0" anchor="ctr">
            <a:normAutofit/>
          </a:bodyPr>
          <a:lstStyle/>
          <a:p>
            <a:pPr algn="r"/>
            <a:r>
              <a:rPr lang="en-US" sz="4400" b="1" dirty="0"/>
              <a:t>Investigation Determination </a:t>
            </a:r>
          </a:p>
        </p:txBody>
      </p:sp>
      <p:sp>
        <p:nvSpPr>
          <p:cNvPr id="22" name="Rectangle 21">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FEC4DA-70A9-25F8-D6EB-5778C1148F4A}"/>
              </a:ext>
            </a:extLst>
          </p:cNvPr>
          <p:cNvSpPr>
            <a:spLocks noGrp="1"/>
          </p:cNvSpPr>
          <p:nvPr>
            <p:ph type="body" sz="half" idx="2"/>
          </p:nvPr>
        </p:nvSpPr>
        <p:spPr>
          <a:xfrm>
            <a:off x="6092825" y="146649"/>
            <a:ext cx="5981188" cy="6374921"/>
          </a:xfrm>
        </p:spPr>
        <p:txBody>
          <a:bodyPr vert="horz" lIns="91440" tIns="45720" rIns="91440" bIns="45720" rtlCol="0" anchor="ctr">
            <a:normAutofit/>
          </a:bodyPr>
          <a:lstStyle/>
          <a:p>
            <a:r>
              <a:rPr lang="en-US" b="1" dirty="0">
                <a:solidFill>
                  <a:schemeClr val="tx2">
                    <a:lumMod val="60000"/>
                    <a:lumOff val="40000"/>
                  </a:schemeClr>
                </a:solidFill>
              </a:rPr>
              <a:t>Unfounded</a:t>
            </a:r>
            <a:r>
              <a:rPr lang="en-US" dirty="0"/>
              <a:t> </a:t>
            </a:r>
            <a:r>
              <a:rPr lang="en-US" dirty="0">
                <a:solidFill>
                  <a:schemeClr val="tx1"/>
                </a:solidFill>
              </a:rPr>
              <a:t>(Penal Code Section 11165.12)</a:t>
            </a:r>
          </a:p>
          <a:p>
            <a:r>
              <a:rPr lang="en-US" dirty="0">
                <a:solidFill>
                  <a:schemeClr val="tx1"/>
                </a:solidFill>
              </a:rPr>
              <a:t>Reports of suspected child abuse that are, upon investigation, found to be false, inherently improbable, are accidental injuries to a child or do not constitute child abuse at all.</a:t>
            </a:r>
          </a:p>
          <a:p>
            <a:r>
              <a:rPr lang="en-US" dirty="0">
                <a:solidFill>
                  <a:schemeClr val="tx1"/>
                </a:solidFill>
              </a:rPr>
              <a:t> </a:t>
            </a:r>
          </a:p>
          <a:p>
            <a:r>
              <a:rPr lang="en-US" b="1" dirty="0">
                <a:solidFill>
                  <a:schemeClr val="tx2">
                    <a:lumMod val="60000"/>
                    <a:lumOff val="40000"/>
                  </a:schemeClr>
                </a:solidFill>
              </a:rPr>
              <a:t>Inconclusive </a:t>
            </a:r>
            <a:r>
              <a:rPr lang="en-US" dirty="0">
                <a:solidFill>
                  <a:schemeClr val="tx1"/>
                </a:solidFill>
              </a:rPr>
              <a:t>(Penal Code Section 11165.12)</a:t>
            </a:r>
          </a:p>
          <a:p>
            <a:r>
              <a:rPr lang="en-US" dirty="0">
                <a:solidFill>
                  <a:schemeClr val="tx1"/>
                </a:solidFill>
              </a:rPr>
              <a:t>Reports of allegations of abuse in which, after gathering as much information as possible, there is still not enough evidence to clearly demonstrate that the child was abused, nor is there enough to say it was not abuse or accidental.</a:t>
            </a:r>
          </a:p>
          <a:p>
            <a:r>
              <a:rPr lang="en-US" dirty="0"/>
              <a:t> </a:t>
            </a:r>
          </a:p>
          <a:p>
            <a:r>
              <a:rPr lang="en-US" b="1" dirty="0">
                <a:solidFill>
                  <a:schemeClr val="tx2">
                    <a:lumMod val="60000"/>
                    <a:lumOff val="40000"/>
                  </a:schemeClr>
                </a:solidFill>
              </a:rPr>
              <a:t>Substantiated</a:t>
            </a:r>
            <a:r>
              <a:rPr lang="en-US" dirty="0">
                <a:solidFill>
                  <a:schemeClr val="tx2">
                    <a:lumMod val="60000"/>
                    <a:lumOff val="40000"/>
                  </a:schemeClr>
                </a:solidFill>
              </a:rPr>
              <a:t> </a:t>
            </a:r>
            <a:r>
              <a:rPr lang="en-US" dirty="0">
                <a:solidFill>
                  <a:schemeClr val="tx1"/>
                </a:solidFill>
              </a:rPr>
              <a:t>(Penal Code Section 11165.12)</a:t>
            </a:r>
          </a:p>
          <a:p>
            <a:r>
              <a:rPr lang="en-US" dirty="0">
                <a:solidFill>
                  <a:schemeClr val="tx1"/>
                </a:solidFill>
              </a:rPr>
              <a:t>Reports of suspected child abuse that, after gathering credible relevant information, demonstrate that the child has been abused or neglected.</a:t>
            </a:r>
          </a:p>
          <a:p>
            <a:pPr>
              <a:buFont typeface="Wingdings 3" panose="05040102010807070707" pitchFamily="18" charset="2"/>
              <a:buChar char=""/>
            </a:pPr>
            <a:endParaRPr lang="en-US" dirty="0">
              <a:solidFill>
                <a:schemeClr val="tx1"/>
              </a:solidFill>
            </a:endParaRPr>
          </a:p>
        </p:txBody>
      </p:sp>
    </p:spTree>
    <p:extLst>
      <p:ext uri="{BB962C8B-B14F-4D97-AF65-F5344CB8AC3E}">
        <p14:creationId xmlns:p14="http://schemas.microsoft.com/office/powerpoint/2010/main" val="1419157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0D6F3-D692-43BE-9DFF-A4A452C1EF93}"/>
              </a:ext>
            </a:extLst>
          </p:cNvPr>
          <p:cNvSpPr>
            <a:spLocks noGrp="1"/>
          </p:cNvSpPr>
          <p:nvPr>
            <p:ph type="title"/>
          </p:nvPr>
        </p:nvSpPr>
        <p:spPr>
          <a:xfrm>
            <a:off x="1295401" y="921746"/>
            <a:ext cx="9601196" cy="1303867"/>
          </a:xfrm>
        </p:spPr>
        <p:txBody>
          <a:bodyPr>
            <a:normAutofit/>
          </a:bodyPr>
          <a:lstStyle/>
          <a:p>
            <a:r>
              <a:rPr lang="en-US" dirty="0"/>
              <a:t>        Structured Decision   </a:t>
            </a:r>
            <a:br>
              <a:rPr lang="en-US" dirty="0"/>
            </a:br>
            <a:r>
              <a:rPr lang="en-US" dirty="0"/>
              <a:t>		Making! </a:t>
            </a:r>
          </a:p>
        </p:txBody>
      </p:sp>
      <p:sp>
        <p:nvSpPr>
          <p:cNvPr id="3" name="Content Placeholder 2">
            <a:extLst>
              <a:ext uri="{FF2B5EF4-FFF2-40B4-BE49-F238E27FC236}">
                <a16:creationId xmlns:a16="http://schemas.microsoft.com/office/drawing/2014/main" id="{D26BD488-3ADE-4C2F-A8F2-42182DC65279}"/>
              </a:ext>
            </a:extLst>
          </p:cNvPr>
          <p:cNvSpPr>
            <a:spLocks noGrp="1"/>
          </p:cNvSpPr>
          <p:nvPr>
            <p:ph idx="1"/>
          </p:nvPr>
        </p:nvSpPr>
        <p:spPr>
          <a:xfrm>
            <a:off x="1124930" y="2384981"/>
            <a:ext cx="10064686" cy="3443753"/>
          </a:xfrm>
        </p:spPr>
        <p:txBody>
          <a:bodyPr>
            <a:normAutofit/>
          </a:bodyPr>
          <a:lstStyle/>
          <a:p>
            <a:pPr marL="0" indent="0" algn="ctr">
              <a:buNone/>
            </a:pPr>
            <a:r>
              <a:rPr lang="en-US" dirty="0"/>
              <a:t>You are all Child Welfare Social Workers. As a large group, use this vignette &amp; the Structured Decision Making (SDM) Tool to assess &amp; determine the appropriate response. </a:t>
            </a:r>
          </a:p>
          <a:p>
            <a:pPr marL="0" indent="0">
              <a:buNone/>
            </a:pPr>
            <a:r>
              <a:rPr lang="en-US" sz="2800" b="1" u="sng" dirty="0"/>
              <a:t>Answer the following questions: </a:t>
            </a:r>
          </a:p>
          <a:p>
            <a:r>
              <a:rPr lang="en-US" dirty="0"/>
              <a:t>What type of abuse or neglect is indicated in your vignette? </a:t>
            </a:r>
          </a:p>
          <a:p>
            <a:r>
              <a:rPr lang="en-US" dirty="0"/>
              <a:t>What is the appropriate response time? (24 hours, or 10 days)</a:t>
            </a:r>
          </a:p>
          <a:p>
            <a:r>
              <a:rPr lang="en-US" dirty="0"/>
              <a:t>Are there any preventative or voluntary services you might offer this family? </a:t>
            </a:r>
          </a:p>
        </p:txBody>
      </p:sp>
      <p:sp>
        <p:nvSpPr>
          <p:cNvPr id="4" name="Explosion: 8 Points 3">
            <a:extLst>
              <a:ext uri="{FF2B5EF4-FFF2-40B4-BE49-F238E27FC236}">
                <a16:creationId xmlns:a16="http://schemas.microsoft.com/office/drawing/2014/main" id="{44A438D9-1545-5B87-A978-9B70F660E106}"/>
              </a:ext>
            </a:extLst>
          </p:cNvPr>
          <p:cNvSpPr/>
          <p:nvPr/>
        </p:nvSpPr>
        <p:spPr>
          <a:xfrm>
            <a:off x="1320059" y="1116479"/>
            <a:ext cx="914400" cy="91440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263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793970"/>
            <a:ext cx="8534400" cy="839585"/>
          </a:xfrm>
        </p:spPr>
        <p:txBody>
          <a:bodyPr>
            <a:normAutofit/>
          </a:bodyPr>
          <a:lstStyle/>
          <a:p>
            <a:r>
              <a:rPr lang="en-US" b="1" dirty="0">
                <a:solidFill>
                  <a:schemeClr val="accent1"/>
                </a:solidFill>
              </a:rPr>
              <a:t>VIGNETTE- SDM </a:t>
            </a:r>
          </a:p>
        </p:txBody>
      </p:sp>
      <p:sp>
        <p:nvSpPr>
          <p:cNvPr id="3" name="Content Placeholder 2"/>
          <p:cNvSpPr>
            <a:spLocks noGrp="1"/>
          </p:cNvSpPr>
          <p:nvPr>
            <p:ph idx="1"/>
          </p:nvPr>
        </p:nvSpPr>
        <p:spPr>
          <a:xfrm>
            <a:off x="684212" y="216131"/>
            <a:ext cx="10812290" cy="5469773"/>
          </a:xfrm>
        </p:spPr>
        <p:txBody>
          <a:bodyPr>
            <a:normAutofit fontScale="77500" lnSpcReduction="20000"/>
          </a:bodyPr>
          <a:lstStyle/>
          <a:p>
            <a:endParaRPr lang="en-US" dirty="0"/>
          </a:p>
          <a:p>
            <a:pPr marL="0" indent="0">
              <a:buNone/>
            </a:pPr>
            <a:r>
              <a:rPr lang="en-US" sz="2600" dirty="0">
                <a:solidFill>
                  <a:schemeClr val="tx1"/>
                </a:solidFill>
              </a:rPr>
              <a:t>You are a teacher at Bluewater Elementary. You notice one of the students, Colt Coast (5), in your class has a mark under his right eye. He tells you that his mom hit him “because he was bad.” The child told you that he was hit three times on the cheek and on his eye with an open hand. You notice that there are two scratches about 2inches long, no bruising but you see under his eye it is pink in color. The child told you that it happened yesterday after school and you did not see any injuries when you saw the child in your class the day before. </a:t>
            </a:r>
          </a:p>
          <a:p>
            <a:pPr marL="0" indent="0">
              <a:buNone/>
            </a:pPr>
            <a:endParaRPr lang="en-US" sz="2600" dirty="0">
              <a:solidFill>
                <a:schemeClr val="tx1"/>
              </a:solidFill>
            </a:endParaRPr>
          </a:p>
          <a:p>
            <a:pPr marL="0" indent="0">
              <a:buNone/>
            </a:pPr>
            <a:r>
              <a:rPr lang="en-US" sz="2600" dirty="0">
                <a:solidFill>
                  <a:schemeClr val="tx1"/>
                </a:solidFill>
              </a:rPr>
              <a:t>You are concerned that the child was hit by the mother in the face hard enough that it caused an injury based on the child’s disclosure to you. As a mandated reporter, you make a report to the local CPS agency as soon as possible. You request support from office staff to locate the records and find a cell phone number for the mother, Margie Coast which is 831 888 1232. </a:t>
            </a:r>
          </a:p>
          <a:p>
            <a:pPr marL="0" indent="0">
              <a:buNone/>
            </a:pPr>
            <a:endParaRPr lang="en-US" sz="2600" dirty="0">
              <a:solidFill>
                <a:schemeClr val="tx1"/>
              </a:solidFill>
            </a:endParaRPr>
          </a:p>
          <a:p>
            <a:pPr marL="0" indent="0">
              <a:buNone/>
            </a:pPr>
            <a:r>
              <a:rPr lang="en-US" sz="2600" dirty="0">
                <a:solidFill>
                  <a:schemeClr val="tx1"/>
                </a:solidFill>
              </a:rPr>
              <a:t>You also take note of their home address: 78910 Mini Mountain Drive, </a:t>
            </a:r>
            <a:r>
              <a:rPr lang="en-US" sz="2600" dirty="0" err="1">
                <a:solidFill>
                  <a:schemeClr val="tx1"/>
                </a:solidFill>
              </a:rPr>
              <a:t>Farmtown</a:t>
            </a:r>
            <a:r>
              <a:rPr lang="en-US" sz="2600" dirty="0">
                <a:solidFill>
                  <a:schemeClr val="tx1"/>
                </a:solidFill>
              </a:rPr>
              <a:t>, CA 12345.</a:t>
            </a:r>
          </a:p>
          <a:p>
            <a:pPr marL="0" indent="0">
              <a:buNone/>
            </a:pPr>
            <a:r>
              <a:rPr lang="en-US" sz="2600" dirty="0">
                <a:solidFill>
                  <a:schemeClr val="tx1"/>
                </a:solidFill>
              </a:rPr>
              <a:t> </a:t>
            </a:r>
          </a:p>
          <a:p>
            <a:endParaRPr lang="en-US" dirty="0"/>
          </a:p>
        </p:txBody>
      </p:sp>
    </p:spTree>
    <p:extLst>
      <p:ext uri="{BB962C8B-B14F-4D97-AF65-F5344CB8AC3E}">
        <p14:creationId xmlns:p14="http://schemas.microsoft.com/office/powerpoint/2010/main" val="948055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CD0BD-9465-F415-7139-F108BFE38A0D}"/>
              </a:ext>
            </a:extLst>
          </p:cNvPr>
          <p:cNvSpPr>
            <a:spLocks noGrp="1"/>
          </p:cNvSpPr>
          <p:nvPr>
            <p:ph type="title"/>
          </p:nvPr>
        </p:nvSpPr>
        <p:spPr>
          <a:xfrm>
            <a:off x="684211" y="4487332"/>
            <a:ext cx="10213087" cy="1507067"/>
          </a:xfrm>
        </p:spPr>
        <p:txBody>
          <a:bodyPr>
            <a:normAutofit/>
          </a:bodyPr>
          <a:lstStyle/>
          <a:p>
            <a:r>
              <a:rPr lang="en-US" sz="4000" dirty="0"/>
              <a:t>CSEC Tool: Categories &amp; scoring </a:t>
            </a:r>
          </a:p>
        </p:txBody>
      </p:sp>
      <p:sp>
        <p:nvSpPr>
          <p:cNvPr id="3" name="Content Placeholder 2">
            <a:extLst>
              <a:ext uri="{FF2B5EF4-FFF2-40B4-BE49-F238E27FC236}">
                <a16:creationId xmlns:a16="http://schemas.microsoft.com/office/drawing/2014/main" id="{26277DEB-2E13-30E9-67BF-E37A0EA0AF3A}"/>
              </a:ext>
            </a:extLst>
          </p:cNvPr>
          <p:cNvSpPr>
            <a:spLocks noGrp="1"/>
          </p:cNvSpPr>
          <p:nvPr>
            <p:ph idx="1"/>
          </p:nvPr>
        </p:nvSpPr>
        <p:spPr>
          <a:xfrm>
            <a:off x="684212" y="134224"/>
            <a:ext cx="9038628" cy="4681057"/>
          </a:xfrm>
        </p:spPr>
        <p:txBody>
          <a:bodyPr>
            <a:normAutofit/>
          </a:bodyPr>
          <a:lstStyle/>
          <a:p>
            <a:pPr marL="0" indent="0" algn="l">
              <a:buNone/>
            </a:pPr>
            <a:r>
              <a:rPr lang="en-US" b="1" i="0" u="none" strike="noStrike" baseline="0" dirty="0">
                <a:solidFill>
                  <a:schemeClr val="tx1"/>
                </a:solidFill>
                <a:latin typeface="Helvetica" pitchFamily="2" charset="0"/>
              </a:rPr>
              <a:t>Commercially Sexually Exploitation Tool </a:t>
            </a:r>
          </a:p>
          <a:p>
            <a:pPr algn="l"/>
            <a:r>
              <a:rPr lang="en-US" sz="1800" b="0" i="0" u="none" strike="noStrike" baseline="0" dirty="0">
                <a:latin typeface="Helvetica" pitchFamily="2" charset="0"/>
              </a:rPr>
              <a:t>l. HOUSING AND CAREGIVING</a:t>
            </a:r>
          </a:p>
          <a:p>
            <a:pPr algn="l"/>
            <a:r>
              <a:rPr lang="en-US" sz="1800" b="0" i="0" u="none" strike="noStrike" baseline="0" dirty="0">
                <a:latin typeface="Helvetica" pitchFamily="2" charset="0"/>
              </a:rPr>
              <a:t>2. PRIOR ABUSE OR TRAUMA</a:t>
            </a:r>
          </a:p>
          <a:p>
            <a:pPr algn="l"/>
            <a:r>
              <a:rPr lang="en-US" sz="1800" b="0" i="0" u="none" strike="noStrike" baseline="0" dirty="0">
                <a:latin typeface="Helvetica" pitchFamily="2" charset="0"/>
              </a:rPr>
              <a:t>3. PHYSICAL HEALTH AND APPEARANCE</a:t>
            </a:r>
          </a:p>
          <a:p>
            <a:pPr algn="l"/>
            <a:r>
              <a:rPr lang="en-US" sz="1800" b="0" i="0" u="none" strike="noStrike" baseline="0" dirty="0">
                <a:latin typeface="Helvetica" pitchFamily="2" charset="0"/>
              </a:rPr>
              <a:t>4. ENVIRONMENT AND EXPOSURE</a:t>
            </a:r>
          </a:p>
          <a:p>
            <a:pPr algn="l"/>
            <a:r>
              <a:rPr lang="en-US" sz="1800" b="0" i="1" u="none" strike="noStrike" baseline="0" dirty="0">
                <a:latin typeface="Helvetica" pitchFamily="2" charset="0"/>
              </a:rPr>
              <a:t>5. </a:t>
            </a:r>
            <a:r>
              <a:rPr lang="en-US" sz="1800" b="0" i="0" u="none" strike="noStrike" baseline="0" dirty="0">
                <a:latin typeface="Helvetica" pitchFamily="2" charset="0"/>
              </a:rPr>
              <a:t>RELATIONSHIPS AND PERSONAL BELONGINGS</a:t>
            </a:r>
          </a:p>
          <a:p>
            <a:pPr algn="l"/>
            <a:r>
              <a:rPr lang="en-US" sz="1800" b="0" i="0" u="none" strike="noStrike" baseline="0" dirty="0">
                <a:latin typeface="Helvetica" pitchFamily="2" charset="0"/>
              </a:rPr>
              <a:t>6. SIGNS OF CURRENT TRAUMA</a:t>
            </a:r>
          </a:p>
          <a:p>
            <a:pPr algn="l"/>
            <a:r>
              <a:rPr lang="en-US" sz="1800" b="0" i="0" u="none" strike="noStrike" baseline="0" dirty="0">
                <a:latin typeface="Helvetica" pitchFamily="2" charset="0"/>
              </a:rPr>
              <a:t>7. COERCION</a:t>
            </a:r>
          </a:p>
          <a:p>
            <a:pPr algn="l"/>
            <a:r>
              <a:rPr lang="en-US" sz="1800" b="0" i="0" u="none" strike="noStrike" baseline="0" dirty="0">
                <a:latin typeface="Helvetica" pitchFamily="2" charset="0"/>
              </a:rPr>
              <a:t>8. EXPLOITATION</a:t>
            </a:r>
          </a:p>
          <a:p>
            <a:pPr algn="l"/>
            <a:r>
              <a:rPr lang="en-US" sz="1800" b="1" i="0" u="none" strike="noStrike" baseline="0" dirty="0">
                <a:latin typeface="Helvetica" pitchFamily="2" charset="0"/>
              </a:rPr>
              <a:t>Add scores for indicators 1 through 7 * If Indicator 8 score is 1 {Possible Concern) put 4 </a:t>
            </a:r>
            <a:r>
              <a:rPr lang="en-US" sz="1800" b="0" i="0" u="none" strike="noStrike" baseline="0" dirty="0">
                <a:latin typeface="Times New Roman" panose="02020603050405020304" pitchFamily="18" charset="0"/>
              </a:rPr>
              <a:t>in </a:t>
            </a:r>
            <a:r>
              <a:rPr lang="en-US" sz="1800" b="1" i="0" u="none" strike="noStrike" baseline="0" dirty="0">
                <a:latin typeface="Helvetica" pitchFamily="2" charset="0"/>
              </a:rPr>
              <a:t>Box B * If Indicator 8 is a 2 {Clear Concern) put 9 in Box B</a:t>
            </a:r>
            <a:endParaRPr lang="en-US" dirty="0"/>
          </a:p>
        </p:txBody>
      </p:sp>
    </p:spTree>
    <p:extLst>
      <p:ext uri="{BB962C8B-B14F-4D97-AF65-F5344CB8AC3E}">
        <p14:creationId xmlns:p14="http://schemas.microsoft.com/office/powerpoint/2010/main" val="1223570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F2E19CD-72BE-4C83-AAAE-CB188B2A6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693" y="1410208"/>
            <a:ext cx="3858780" cy="3858780"/>
          </a:xfrm>
          <a:prstGeom prst="rect">
            <a:avLst/>
          </a:prstGeom>
        </p:spPr>
      </p:pic>
      <p:sp>
        <p:nvSpPr>
          <p:cNvPr id="2" name="Title 1">
            <a:extLst>
              <a:ext uri="{FF2B5EF4-FFF2-40B4-BE49-F238E27FC236}">
                <a16:creationId xmlns:a16="http://schemas.microsoft.com/office/drawing/2014/main" id="{F7C36D78-8856-4C8B-8FB6-EE578863F90D}"/>
              </a:ext>
            </a:extLst>
          </p:cNvPr>
          <p:cNvSpPr>
            <a:spLocks noGrp="1"/>
          </p:cNvSpPr>
          <p:nvPr>
            <p:ph type="title"/>
          </p:nvPr>
        </p:nvSpPr>
        <p:spPr>
          <a:xfrm>
            <a:off x="6094412" y="232757"/>
            <a:ext cx="4802185" cy="1463040"/>
          </a:xfrm>
        </p:spPr>
        <p:txBody>
          <a:bodyPr>
            <a:normAutofit fontScale="90000"/>
          </a:bodyPr>
          <a:lstStyle/>
          <a:p>
            <a:pPr>
              <a:lnSpc>
                <a:spcPct val="90000"/>
              </a:lnSpc>
            </a:pPr>
            <a:r>
              <a:rPr lang="en-US" sz="4100" dirty="0"/>
              <a:t>Impact on the Mandated Reporter</a:t>
            </a:r>
          </a:p>
        </p:txBody>
      </p:sp>
      <p:sp>
        <p:nvSpPr>
          <p:cNvPr id="3" name="Content Placeholder 2">
            <a:extLst>
              <a:ext uri="{FF2B5EF4-FFF2-40B4-BE49-F238E27FC236}">
                <a16:creationId xmlns:a16="http://schemas.microsoft.com/office/drawing/2014/main" id="{62D4846D-90D5-4149-AF06-D7F0387D939E}"/>
              </a:ext>
            </a:extLst>
          </p:cNvPr>
          <p:cNvSpPr>
            <a:spLocks noGrp="1"/>
          </p:cNvSpPr>
          <p:nvPr>
            <p:ph idx="1"/>
          </p:nvPr>
        </p:nvSpPr>
        <p:spPr>
          <a:xfrm>
            <a:off x="6094412" y="1862051"/>
            <a:ext cx="4802184" cy="4013817"/>
          </a:xfrm>
        </p:spPr>
        <p:txBody>
          <a:bodyPr>
            <a:normAutofit/>
          </a:bodyPr>
          <a:lstStyle/>
          <a:p>
            <a:pPr marL="0" indent="0">
              <a:lnSpc>
                <a:spcPct val="90000"/>
              </a:lnSpc>
              <a:buNone/>
            </a:pPr>
            <a:endParaRPr lang="en-US" sz="1700" dirty="0"/>
          </a:p>
          <a:p>
            <a:pPr marL="0" indent="0">
              <a:lnSpc>
                <a:spcPct val="90000"/>
              </a:lnSpc>
              <a:buNone/>
            </a:pPr>
            <a:endParaRPr lang="en-US" sz="1700" dirty="0"/>
          </a:p>
          <a:p>
            <a:pPr marL="0" indent="0">
              <a:lnSpc>
                <a:spcPct val="90000"/>
              </a:lnSpc>
              <a:buNone/>
            </a:pPr>
            <a:endParaRPr lang="en-US" sz="1700" dirty="0"/>
          </a:p>
          <a:p>
            <a:pPr marL="0" indent="0">
              <a:lnSpc>
                <a:spcPct val="90000"/>
              </a:lnSpc>
              <a:buNone/>
            </a:pPr>
            <a:endParaRPr lang="en-US" sz="1700" dirty="0"/>
          </a:p>
        </p:txBody>
      </p:sp>
      <p:sp>
        <p:nvSpPr>
          <p:cNvPr id="4" name="Rectangle 3"/>
          <p:cNvSpPr/>
          <p:nvPr/>
        </p:nvSpPr>
        <p:spPr>
          <a:xfrm>
            <a:off x="5677591" y="1862051"/>
            <a:ext cx="5494714" cy="4413516"/>
          </a:xfrm>
          <a:prstGeom prst="rect">
            <a:avLst/>
          </a:prstGeom>
        </p:spPr>
        <p:txBody>
          <a:bodyPr wrap="square">
            <a:spAutoFit/>
          </a:bodyPr>
          <a:lstStyle/>
          <a:p>
            <a:pPr>
              <a:lnSpc>
                <a:spcPct val="90000"/>
              </a:lnSpc>
            </a:pPr>
            <a:r>
              <a:rPr lang="en-US" sz="2400" u="sng" dirty="0">
                <a:solidFill>
                  <a:schemeClr val="bg2">
                    <a:lumMod val="75000"/>
                  </a:schemeClr>
                </a:solidFill>
              </a:rPr>
              <a:t>Emotional</a:t>
            </a:r>
          </a:p>
          <a:p>
            <a:pPr>
              <a:lnSpc>
                <a:spcPct val="90000"/>
              </a:lnSpc>
            </a:pPr>
            <a:r>
              <a:rPr lang="en-US" sz="2400" dirty="0">
                <a:solidFill>
                  <a:schemeClr val="bg2">
                    <a:lumMod val="75000"/>
                  </a:schemeClr>
                </a:solidFill>
              </a:rPr>
              <a:t>Fear that parent /caregiver will be angry &amp; will take it out on you for reporting. Fear that co-worker will be angry </a:t>
            </a:r>
          </a:p>
          <a:p>
            <a:pPr>
              <a:lnSpc>
                <a:spcPct val="90000"/>
              </a:lnSpc>
            </a:pPr>
            <a:r>
              <a:rPr lang="en-US" sz="2400" u="sng" dirty="0">
                <a:solidFill>
                  <a:schemeClr val="bg2">
                    <a:lumMod val="75000"/>
                  </a:schemeClr>
                </a:solidFill>
              </a:rPr>
              <a:t>Denial</a:t>
            </a:r>
            <a:r>
              <a:rPr lang="en-US" sz="2400" dirty="0">
                <a:solidFill>
                  <a:schemeClr val="bg2">
                    <a:lumMod val="75000"/>
                  </a:schemeClr>
                </a:solidFill>
              </a:rPr>
              <a:t>	</a:t>
            </a:r>
          </a:p>
          <a:p>
            <a:pPr>
              <a:lnSpc>
                <a:spcPct val="90000"/>
              </a:lnSpc>
            </a:pPr>
            <a:r>
              <a:rPr lang="en-US" sz="2400" dirty="0">
                <a:solidFill>
                  <a:schemeClr val="bg2">
                    <a:lumMod val="75000"/>
                  </a:schemeClr>
                </a:solidFill>
              </a:rPr>
              <a:t>Fear of making a mistake.</a:t>
            </a:r>
          </a:p>
          <a:p>
            <a:pPr>
              <a:lnSpc>
                <a:spcPct val="90000"/>
              </a:lnSpc>
            </a:pPr>
            <a:r>
              <a:rPr lang="en-US" sz="2400" dirty="0">
                <a:solidFill>
                  <a:schemeClr val="bg2">
                    <a:lumMod val="75000"/>
                  </a:schemeClr>
                </a:solidFill>
              </a:rPr>
              <a:t>Belief that nothing happens when you make a report, or that it makes things worse for the child and family</a:t>
            </a:r>
          </a:p>
          <a:p>
            <a:pPr>
              <a:lnSpc>
                <a:spcPct val="90000"/>
              </a:lnSpc>
            </a:pPr>
            <a:r>
              <a:rPr lang="en-US" sz="2400" dirty="0">
                <a:solidFill>
                  <a:schemeClr val="bg2">
                    <a:lumMod val="75000"/>
                  </a:schemeClr>
                </a:solidFill>
              </a:rPr>
              <a:t>Do not believe the child</a:t>
            </a:r>
          </a:p>
          <a:p>
            <a:pPr>
              <a:lnSpc>
                <a:spcPct val="90000"/>
              </a:lnSpc>
            </a:pPr>
            <a:r>
              <a:rPr lang="en-US" sz="2400" u="sng" dirty="0">
                <a:solidFill>
                  <a:schemeClr val="bg2">
                    <a:lumMod val="75000"/>
                  </a:schemeClr>
                </a:solidFill>
              </a:rPr>
              <a:t>Secondary Trauma/Compassion Fatigue </a:t>
            </a:r>
            <a:endParaRPr lang="en-US" sz="2400" b="1" dirty="0">
              <a:latin typeface="+mj-lt"/>
            </a:endParaRPr>
          </a:p>
        </p:txBody>
      </p:sp>
    </p:spTree>
    <p:extLst>
      <p:ext uri="{BB962C8B-B14F-4D97-AF65-F5344CB8AC3E}">
        <p14:creationId xmlns:p14="http://schemas.microsoft.com/office/powerpoint/2010/main" val="1442836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0A60F-2058-4C9D-BFF0-F409CDB9E324}"/>
              </a:ext>
            </a:extLst>
          </p:cNvPr>
          <p:cNvSpPr>
            <a:spLocks noGrp="1"/>
          </p:cNvSpPr>
          <p:nvPr>
            <p:ph type="title"/>
          </p:nvPr>
        </p:nvSpPr>
        <p:spPr/>
        <p:txBody>
          <a:bodyPr>
            <a:normAutofit fontScale="90000"/>
          </a:bodyPr>
          <a:lstStyle/>
          <a:p>
            <a:r>
              <a:rPr lang="en-US" dirty="0"/>
              <a:t>					 Let’s review Our List and 										the first quiz </a:t>
            </a:r>
            <a:br>
              <a:rPr lang="en-US" dirty="0"/>
            </a:br>
            <a:endParaRPr lang="en-US" dirty="0"/>
          </a:p>
        </p:txBody>
      </p:sp>
      <p:sp>
        <p:nvSpPr>
          <p:cNvPr id="3" name="Content Placeholder 2">
            <a:extLst>
              <a:ext uri="{FF2B5EF4-FFF2-40B4-BE49-F238E27FC236}">
                <a16:creationId xmlns:a16="http://schemas.microsoft.com/office/drawing/2014/main" id="{6CA71034-0B90-4972-A179-E85CAB36309F}"/>
              </a:ext>
            </a:extLst>
          </p:cNvPr>
          <p:cNvSpPr>
            <a:spLocks noGrp="1"/>
          </p:cNvSpPr>
          <p:nvPr>
            <p:ph idx="1"/>
          </p:nvPr>
        </p:nvSpPr>
        <p:spPr/>
        <p:txBody>
          <a:bodyPr/>
          <a:lstStyle/>
          <a:p>
            <a:pPr marL="0" indent="0" algn="ctr">
              <a:buNone/>
            </a:pPr>
            <a:r>
              <a:rPr lang="en-US" sz="3600" b="1" dirty="0"/>
              <a:t>Name one thing you learned at today’s training you will share with peers. </a:t>
            </a:r>
          </a:p>
        </p:txBody>
      </p:sp>
      <p:sp>
        <p:nvSpPr>
          <p:cNvPr id="4" name="Explosion: 8 Points 3">
            <a:extLst>
              <a:ext uri="{FF2B5EF4-FFF2-40B4-BE49-F238E27FC236}">
                <a16:creationId xmlns:a16="http://schemas.microsoft.com/office/drawing/2014/main" id="{5739B40A-E232-2164-38DD-505749D50412}"/>
              </a:ext>
            </a:extLst>
          </p:cNvPr>
          <p:cNvSpPr/>
          <p:nvPr/>
        </p:nvSpPr>
        <p:spPr>
          <a:xfrm>
            <a:off x="808158" y="4655891"/>
            <a:ext cx="914400" cy="91440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xplosion: 8 Points 4">
            <a:extLst>
              <a:ext uri="{FF2B5EF4-FFF2-40B4-BE49-F238E27FC236}">
                <a16:creationId xmlns:a16="http://schemas.microsoft.com/office/drawing/2014/main" id="{B715C91F-6F34-A3E6-DD39-8816A39DF902}"/>
              </a:ext>
            </a:extLst>
          </p:cNvPr>
          <p:cNvSpPr/>
          <p:nvPr/>
        </p:nvSpPr>
        <p:spPr>
          <a:xfrm>
            <a:off x="9019054" y="4655891"/>
            <a:ext cx="914400" cy="91440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97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0A60F-2058-4C9D-BFF0-F409CDB9E324}"/>
              </a:ext>
            </a:extLst>
          </p:cNvPr>
          <p:cNvSpPr>
            <a:spLocks noGrp="1"/>
          </p:cNvSpPr>
          <p:nvPr>
            <p:ph type="title"/>
          </p:nvPr>
        </p:nvSpPr>
        <p:spPr>
          <a:xfrm>
            <a:off x="2458528" y="5115464"/>
            <a:ext cx="6193766" cy="880385"/>
          </a:xfrm>
        </p:spPr>
        <p:txBody>
          <a:bodyPr>
            <a:noAutofit/>
          </a:bodyPr>
          <a:lstStyle/>
          <a:p>
            <a:r>
              <a:rPr lang="en-US" sz="3200" dirty="0"/>
              <a:t>Thank-you for joining us! </a:t>
            </a:r>
          </a:p>
        </p:txBody>
      </p:sp>
      <p:sp>
        <p:nvSpPr>
          <p:cNvPr id="3" name="Content Placeholder 2">
            <a:extLst>
              <a:ext uri="{FF2B5EF4-FFF2-40B4-BE49-F238E27FC236}">
                <a16:creationId xmlns:a16="http://schemas.microsoft.com/office/drawing/2014/main" id="{6CA71034-0B90-4972-A179-E85CAB36309F}"/>
              </a:ext>
            </a:extLst>
          </p:cNvPr>
          <p:cNvSpPr>
            <a:spLocks noGrp="1"/>
          </p:cNvSpPr>
          <p:nvPr>
            <p:ph idx="1"/>
          </p:nvPr>
        </p:nvSpPr>
        <p:spPr>
          <a:xfrm>
            <a:off x="684212" y="685800"/>
            <a:ext cx="9989330" cy="4259315"/>
          </a:xfrm>
        </p:spPr>
        <p:txBody>
          <a:bodyPr>
            <a:normAutofit fontScale="92500" lnSpcReduction="10000"/>
          </a:bodyPr>
          <a:lstStyle/>
          <a:p>
            <a:pPr marL="0" indent="0" algn="ctr">
              <a:buNone/>
            </a:pPr>
            <a:r>
              <a:rPr lang="en-US" sz="2800" dirty="0">
                <a:hlinkClick r:id="rId2"/>
              </a:rPr>
              <a:t>Child Abuse Mandated Reporter Training (mandatedreporterca.com)</a:t>
            </a:r>
            <a:endParaRPr lang="en-US" sz="2800" dirty="0"/>
          </a:p>
          <a:p>
            <a:pPr marL="0" indent="0" algn="ctr">
              <a:buNone/>
            </a:pPr>
            <a:r>
              <a:rPr lang="en-US" sz="2800" dirty="0"/>
              <a:t>FAX: </a:t>
            </a:r>
            <a:r>
              <a:rPr lang="en-US" sz="2800" dirty="0">
                <a:solidFill>
                  <a:srgbClr val="FFFF00"/>
                </a:solidFill>
              </a:rPr>
              <a:t>(831)796-8529 </a:t>
            </a:r>
            <a:r>
              <a:rPr lang="en-US" sz="2800" dirty="0"/>
              <a:t>or </a:t>
            </a:r>
            <a:r>
              <a:rPr lang="en-US" sz="2800">
                <a:solidFill>
                  <a:srgbClr val="FFFF00"/>
                </a:solidFill>
              </a:rPr>
              <a:t>(831)755-8400</a:t>
            </a:r>
            <a:endParaRPr lang="en-US" sz="2800" dirty="0">
              <a:solidFill>
                <a:srgbClr val="FFFF00"/>
              </a:solidFill>
            </a:endParaRPr>
          </a:p>
          <a:p>
            <a:pPr marL="0" indent="0" algn="ctr">
              <a:buNone/>
            </a:pPr>
            <a:r>
              <a:rPr lang="en-US" sz="2800" b="1" u="sng" dirty="0">
                <a:solidFill>
                  <a:srgbClr val="0070C0"/>
                </a:solidFill>
              </a:rPr>
              <a:t>Monterey County’s Child Abuse Hotline: 831 755 4661 </a:t>
            </a:r>
          </a:p>
          <a:p>
            <a:pPr marL="0" indent="0" algn="ctr">
              <a:buNone/>
            </a:pPr>
            <a:r>
              <a:rPr lang="en-US" sz="2800" b="1" u="sng" dirty="0">
                <a:solidFill>
                  <a:srgbClr val="0070C0"/>
                </a:solidFill>
              </a:rPr>
              <a:t>After Hours: 831 755 4661</a:t>
            </a:r>
          </a:p>
          <a:p>
            <a:pPr marL="0" indent="0" algn="ctr">
              <a:buNone/>
            </a:pPr>
            <a:r>
              <a:rPr lang="en-US" sz="2600" b="1" dirty="0"/>
              <a:t>SCAR link: </a:t>
            </a:r>
          </a:p>
          <a:p>
            <a:pPr marL="0" indent="0" algn="ctr">
              <a:buNone/>
            </a:pPr>
            <a:r>
              <a:rPr lang="en-US" sz="2600" b="1" dirty="0">
                <a:solidFill>
                  <a:srgbClr val="00B0F0"/>
                </a:solidFill>
                <a:hlinkClick r:id="rId3"/>
              </a:rPr>
              <a:t>https://tinyurl.com/MontereySCAR</a:t>
            </a:r>
            <a:r>
              <a:rPr lang="en-US" sz="2600" b="1" dirty="0">
                <a:solidFill>
                  <a:srgbClr val="00B0F0"/>
                </a:solidFill>
              </a:rPr>
              <a:t> </a:t>
            </a:r>
          </a:p>
          <a:p>
            <a:pPr marL="0" indent="0" algn="ctr">
              <a:buNone/>
            </a:pPr>
            <a:r>
              <a:rPr lang="en-US" sz="4000" dirty="0">
                <a:solidFill>
                  <a:srgbClr val="FFFF00"/>
                </a:solidFill>
              </a:rPr>
              <a:t>EVALUATION! </a:t>
            </a:r>
          </a:p>
        </p:txBody>
      </p:sp>
      <p:pic>
        <p:nvPicPr>
          <p:cNvPr id="7170" name="Picture 1" descr="CAPC-logo-final-email_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877" y="5696737"/>
            <a:ext cx="10096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09528" y="5466603"/>
            <a:ext cx="1279417" cy="1279417"/>
          </a:xfrm>
          <a:prstGeom prst="rect">
            <a:avLst/>
          </a:prstGeom>
        </p:spPr>
      </p:pic>
      <p:sp>
        <p:nvSpPr>
          <p:cNvPr id="4" name="Explosion: 8 Points 3">
            <a:extLst>
              <a:ext uri="{FF2B5EF4-FFF2-40B4-BE49-F238E27FC236}">
                <a16:creationId xmlns:a16="http://schemas.microsoft.com/office/drawing/2014/main" id="{A00DEE6A-3C7E-B6E6-A8E3-3FBA7F41F920}"/>
              </a:ext>
            </a:extLst>
          </p:cNvPr>
          <p:cNvSpPr/>
          <p:nvPr/>
        </p:nvSpPr>
        <p:spPr>
          <a:xfrm>
            <a:off x="3180423" y="4115890"/>
            <a:ext cx="914400" cy="91440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046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E631D-3288-4379-A9FE-BEFA6343B8A2}"/>
              </a:ext>
            </a:extLst>
          </p:cNvPr>
          <p:cNvSpPr>
            <a:spLocks noGrp="1"/>
          </p:cNvSpPr>
          <p:nvPr>
            <p:ph type="title"/>
          </p:nvPr>
        </p:nvSpPr>
        <p:spPr>
          <a:xfrm>
            <a:off x="1375914" y="642286"/>
            <a:ext cx="9601196" cy="909013"/>
          </a:xfrm>
        </p:spPr>
        <p:txBody>
          <a:bodyPr>
            <a:normAutofit/>
          </a:bodyPr>
          <a:lstStyle/>
          <a:p>
            <a:r>
              <a:rPr lang="en-US" u="sng" dirty="0"/>
              <a:t>Introductions </a:t>
            </a:r>
          </a:p>
        </p:txBody>
      </p:sp>
      <p:sp>
        <p:nvSpPr>
          <p:cNvPr id="3" name="Content Placeholder 2">
            <a:extLst>
              <a:ext uri="{FF2B5EF4-FFF2-40B4-BE49-F238E27FC236}">
                <a16:creationId xmlns:a16="http://schemas.microsoft.com/office/drawing/2014/main" id="{93B45C38-CB00-4714-A97B-CEB6B4A65C9C}"/>
              </a:ext>
            </a:extLst>
          </p:cNvPr>
          <p:cNvSpPr>
            <a:spLocks noGrp="1"/>
          </p:cNvSpPr>
          <p:nvPr>
            <p:ph idx="1"/>
          </p:nvPr>
        </p:nvSpPr>
        <p:spPr>
          <a:xfrm>
            <a:off x="974784" y="1927953"/>
            <a:ext cx="10403457" cy="4389720"/>
          </a:xfrm>
          <a:ln>
            <a:noFill/>
          </a:ln>
        </p:spPr>
        <p:txBody>
          <a:bodyPr>
            <a:normAutofit fontScale="70000" lnSpcReduction="20000"/>
          </a:bodyPr>
          <a:lstStyle/>
          <a:p>
            <a:pPr marL="0" indent="0">
              <a:buNone/>
            </a:pPr>
            <a:r>
              <a:rPr lang="en-US" sz="4500" dirty="0"/>
              <a:t>NAME – place you were born </a:t>
            </a:r>
          </a:p>
          <a:p>
            <a:pPr marL="0" indent="0">
              <a:buNone/>
            </a:pPr>
            <a:r>
              <a:rPr lang="en-US" sz="4500" dirty="0"/>
              <a:t>Your roll and the school, agency, area in Monterey County do you serve? </a:t>
            </a:r>
          </a:p>
          <a:p>
            <a:pPr marL="0" indent="0">
              <a:buNone/>
            </a:pPr>
            <a:r>
              <a:rPr lang="en-US" sz="4500" dirty="0"/>
              <a:t>What is one question you hope to get answered from this training?</a:t>
            </a:r>
          </a:p>
          <a:p>
            <a:pPr marL="0" indent="0">
              <a:buNone/>
            </a:pPr>
            <a:r>
              <a:rPr lang="en-US" sz="4500" dirty="0"/>
              <a:t>How many years have you been a Mandated Reporter?</a:t>
            </a:r>
          </a:p>
          <a:p>
            <a:pPr marL="0" indent="0">
              <a:buNone/>
            </a:pPr>
            <a:r>
              <a:rPr lang="en-US" sz="4500" dirty="0"/>
              <a:t>Have you ever called the H/L to make a report?</a:t>
            </a:r>
          </a:p>
          <a:p>
            <a:endParaRPr lang="en-US" sz="4500" dirty="0"/>
          </a:p>
        </p:txBody>
      </p:sp>
      <p:sp>
        <p:nvSpPr>
          <p:cNvPr id="4" name="Title 1">
            <a:extLst>
              <a:ext uri="{FF2B5EF4-FFF2-40B4-BE49-F238E27FC236}">
                <a16:creationId xmlns:a16="http://schemas.microsoft.com/office/drawing/2014/main" id="{C6BE631D-3288-4379-A9FE-BEFA6343B8A2}"/>
              </a:ext>
            </a:extLst>
          </p:cNvPr>
          <p:cNvSpPr txBox="1">
            <a:spLocks/>
          </p:cNvSpPr>
          <p:nvPr/>
        </p:nvSpPr>
        <p:spPr>
          <a:xfrm>
            <a:off x="1209138" y="1393326"/>
            <a:ext cx="9601196" cy="62276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p>
        </p:txBody>
      </p:sp>
      <p:pic>
        <p:nvPicPr>
          <p:cNvPr id="2050" name="Picture 1" descr="CAPC-logo-final-email_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215" y="812130"/>
            <a:ext cx="1432715" cy="116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25862" y="679039"/>
            <a:ext cx="1428571" cy="1428571"/>
          </a:xfrm>
          <a:prstGeom prst="rect">
            <a:avLst/>
          </a:prstGeom>
        </p:spPr>
      </p:pic>
    </p:spTree>
    <p:extLst>
      <p:ext uri="{BB962C8B-B14F-4D97-AF65-F5344CB8AC3E}">
        <p14:creationId xmlns:p14="http://schemas.microsoft.com/office/powerpoint/2010/main" val="2693537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D8599-4643-442D-A042-31B59039FD1B}"/>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9CEE90C7-49C4-4175-B255-7044D74A007C}"/>
              </a:ext>
            </a:extLst>
          </p:cNvPr>
          <p:cNvSpPr>
            <a:spLocks noGrp="1"/>
          </p:cNvSpPr>
          <p:nvPr>
            <p:ph idx="1"/>
          </p:nvPr>
        </p:nvSpPr>
        <p:spPr>
          <a:xfrm>
            <a:off x="1388539" y="2172191"/>
            <a:ext cx="9318254" cy="3068674"/>
          </a:xfrm>
        </p:spPr>
        <p:txBody>
          <a:bodyPr>
            <a:normAutofit/>
          </a:bodyPr>
          <a:lstStyle/>
          <a:p>
            <a:pPr marL="0" indent="0">
              <a:buNone/>
            </a:pPr>
            <a:r>
              <a:rPr lang="en-US" dirty="0">
                <a:solidFill>
                  <a:schemeClr val="tx1"/>
                </a:solidFill>
              </a:rPr>
              <a:t>At the end of the training, participants will be able to:</a:t>
            </a:r>
          </a:p>
          <a:p>
            <a:r>
              <a:rPr lang="en-US" dirty="0">
                <a:solidFill>
                  <a:schemeClr val="tx1"/>
                </a:solidFill>
              </a:rPr>
              <a:t>Describe their role as a Mandated Reporter</a:t>
            </a:r>
          </a:p>
          <a:p>
            <a:r>
              <a:rPr lang="en-US" dirty="0">
                <a:solidFill>
                  <a:schemeClr val="tx1"/>
                </a:solidFill>
              </a:rPr>
              <a:t>Explain the five types of child abuse and neglect</a:t>
            </a:r>
          </a:p>
          <a:p>
            <a:r>
              <a:rPr lang="en-US" dirty="0">
                <a:solidFill>
                  <a:schemeClr val="tx1"/>
                </a:solidFill>
              </a:rPr>
              <a:t>Identify indicators of child abuse and neglect</a:t>
            </a:r>
          </a:p>
          <a:p>
            <a:r>
              <a:rPr lang="en-US" dirty="0">
                <a:solidFill>
                  <a:schemeClr val="tx1"/>
                </a:solidFill>
              </a:rPr>
              <a:t>Summarize the Child Abuse and Neglect Reporting Act</a:t>
            </a:r>
          </a:p>
          <a:p>
            <a:r>
              <a:rPr lang="en-US" dirty="0">
                <a:solidFill>
                  <a:schemeClr val="tx1"/>
                </a:solidFill>
              </a:rPr>
              <a:t>Recognize when a Mandated Report should be made</a:t>
            </a:r>
          </a:p>
          <a:p>
            <a:pPr marL="0" indent="0">
              <a:buNone/>
            </a:pPr>
            <a:endParaRPr lang="en-US" dirty="0"/>
          </a:p>
        </p:txBody>
      </p:sp>
      <p:pic>
        <p:nvPicPr>
          <p:cNvPr id="3074" name="Picture 1" descr="CAPC-logo-final-email_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6900" y="825551"/>
            <a:ext cx="1462075" cy="11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04326" y="724175"/>
            <a:ext cx="1428571" cy="1428571"/>
          </a:xfrm>
          <a:prstGeom prst="rect">
            <a:avLst/>
          </a:prstGeom>
        </p:spPr>
      </p:pic>
    </p:spTree>
    <p:extLst>
      <p:ext uri="{BB962C8B-B14F-4D97-AF65-F5344CB8AC3E}">
        <p14:creationId xmlns:p14="http://schemas.microsoft.com/office/powerpoint/2010/main" val="1196117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F222-CA2F-4A96-AF41-9E3304156F79}"/>
              </a:ext>
            </a:extLst>
          </p:cNvPr>
          <p:cNvSpPr>
            <a:spLocks noGrp="1"/>
          </p:cNvSpPr>
          <p:nvPr>
            <p:ph type="title"/>
          </p:nvPr>
        </p:nvSpPr>
        <p:spPr/>
        <p:txBody>
          <a:bodyPr/>
          <a:lstStyle/>
          <a:p>
            <a:r>
              <a:rPr lang="en-US" dirty="0"/>
              <a:t>What I Know About Mandated Reporting</a:t>
            </a:r>
          </a:p>
        </p:txBody>
      </p:sp>
      <p:sp>
        <p:nvSpPr>
          <p:cNvPr id="3" name="Content Placeholder 2">
            <a:extLst>
              <a:ext uri="{FF2B5EF4-FFF2-40B4-BE49-F238E27FC236}">
                <a16:creationId xmlns:a16="http://schemas.microsoft.com/office/drawing/2014/main" id="{70A0F1CD-4342-49CE-BE54-7E64058D64D3}"/>
              </a:ext>
            </a:extLst>
          </p:cNvPr>
          <p:cNvSpPr>
            <a:spLocks noGrp="1"/>
          </p:cNvSpPr>
          <p:nvPr>
            <p:ph idx="1"/>
          </p:nvPr>
        </p:nvSpPr>
        <p:spPr/>
        <p:txBody>
          <a:bodyPr/>
          <a:lstStyle/>
          <a:p>
            <a:pPr marL="0" indent="0" algn="ctr">
              <a:buNone/>
            </a:pPr>
            <a:endParaRPr lang="en-US" b="1" dirty="0"/>
          </a:p>
          <a:p>
            <a:pPr marL="0" indent="0" algn="ctr">
              <a:buNone/>
            </a:pPr>
            <a:r>
              <a:rPr lang="en-US" sz="2400" dirty="0"/>
              <a:t>I must report suspected child abuse or neglect 72 hours from the time I first suspect something.</a:t>
            </a:r>
          </a:p>
          <a:p>
            <a:pPr marL="0" indent="0" algn="ctr">
              <a:buNone/>
            </a:pPr>
            <a:endParaRPr lang="en-US" sz="2400" dirty="0"/>
          </a:p>
          <a:p>
            <a:pPr marL="0" indent="0" algn="ctr">
              <a:buNone/>
            </a:pPr>
            <a:r>
              <a:rPr lang="en-US" sz="2400" dirty="0"/>
              <a:t>AGREE----------------------------------------------------------DISAGREE</a:t>
            </a:r>
          </a:p>
        </p:txBody>
      </p:sp>
    </p:spTree>
    <p:extLst>
      <p:ext uri="{BB962C8B-B14F-4D97-AF65-F5344CB8AC3E}">
        <p14:creationId xmlns:p14="http://schemas.microsoft.com/office/powerpoint/2010/main" val="422600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563D6-AC57-4F27-9695-4DB6BAE8A5CC}"/>
              </a:ext>
            </a:extLst>
          </p:cNvPr>
          <p:cNvSpPr>
            <a:spLocks noGrp="1"/>
          </p:cNvSpPr>
          <p:nvPr>
            <p:ph type="title"/>
          </p:nvPr>
        </p:nvSpPr>
        <p:spPr/>
        <p:txBody>
          <a:bodyPr/>
          <a:lstStyle/>
          <a:p>
            <a:r>
              <a:rPr lang="en-US" dirty="0"/>
              <a:t>What I Know About Mandated Reporting</a:t>
            </a:r>
          </a:p>
        </p:txBody>
      </p:sp>
      <p:sp>
        <p:nvSpPr>
          <p:cNvPr id="3" name="Content Placeholder 2">
            <a:extLst>
              <a:ext uri="{FF2B5EF4-FFF2-40B4-BE49-F238E27FC236}">
                <a16:creationId xmlns:a16="http://schemas.microsoft.com/office/drawing/2014/main" id="{2C495DE1-ABF7-4620-8BE9-D87939B3FCE5}"/>
              </a:ext>
            </a:extLst>
          </p:cNvPr>
          <p:cNvSpPr>
            <a:spLocks noGrp="1"/>
          </p:cNvSpPr>
          <p:nvPr>
            <p:ph idx="1"/>
          </p:nvPr>
        </p:nvSpPr>
        <p:spPr/>
        <p:txBody>
          <a:bodyPr/>
          <a:lstStyle/>
          <a:p>
            <a:pPr marL="0" indent="0" algn="ctr">
              <a:buNone/>
            </a:pPr>
            <a:endParaRPr lang="en-US" dirty="0"/>
          </a:p>
          <a:p>
            <a:pPr marL="0" indent="0" algn="ctr">
              <a:buNone/>
            </a:pPr>
            <a:r>
              <a:rPr lang="en-US" sz="2400" dirty="0"/>
              <a:t>When another Mandated Reporter and I both witness the same incident, only one of us needs to report the incident. </a:t>
            </a:r>
          </a:p>
          <a:p>
            <a:pPr marL="0" indent="0" algn="ctr">
              <a:buNone/>
            </a:pPr>
            <a:endParaRPr lang="en-US" sz="2400" dirty="0"/>
          </a:p>
          <a:p>
            <a:pPr marL="0" indent="0" algn="ctr">
              <a:buNone/>
            </a:pPr>
            <a:r>
              <a:rPr lang="en-US" sz="2400" dirty="0"/>
              <a:t>AGREE----------------------------------------------------------DISAGREE</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2240862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94C1-75A0-435C-917A-4B4117703061}"/>
              </a:ext>
            </a:extLst>
          </p:cNvPr>
          <p:cNvSpPr>
            <a:spLocks noGrp="1"/>
          </p:cNvSpPr>
          <p:nvPr>
            <p:ph type="title"/>
          </p:nvPr>
        </p:nvSpPr>
        <p:spPr/>
        <p:txBody>
          <a:bodyPr/>
          <a:lstStyle/>
          <a:p>
            <a:r>
              <a:rPr lang="en-US" dirty="0"/>
              <a:t>What I Know About Mandated Reporting</a:t>
            </a:r>
          </a:p>
        </p:txBody>
      </p:sp>
      <p:sp>
        <p:nvSpPr>
          <p:cNvPr id="3" name="Content Placeholder 2">
            <a:extLst>
              <a:ext uri="{FF2B5EF4-FFF2-40B4-BE49-F238E27FC236}">
                <a16:creationId xmlns:a16="http://schemas.microsoft.com/office/drawing/2014/main" id="{6F14DD0E-6B10-4525-B011-D48DA4B11F59}"/>
              </a:ext>
            </a:extLst>
          </p:cNvPr>
          <p:cNvSpPr>
            <a:spLocks noGrp="1"/>
          </p:cNvSpPr>
          <p:nvPr>
            <p:ph idx="1"/>
          </p:nvPr>
        </p:nvSpPr>
        <p:spPr/>
        <p:txBody>
          <a:bodyPr/>
          <a:lstStyle/>
          <a:p>
            <a:pPr marL="0" indent="0" algn="ctr">
              <a:buNone/>
            </a:pPr>
            <a:endParaRPr lang="en-US" dirty="0"/>
          </a:p>
          <a:p>
            <a:pPr marL="0" indent="0" algn="ctr">
              <a:buNone/>
            </a:pPr>
            <a:r>
              <a:rPr lang="en-US" sz="2400" dirty="0"/>
              <a:t>As a Mandated Reporter, I am legally liable for failing to report suspected child abuse and neglect. </a:t>
            </a:r>
          </a:p>
          <a:p>
            <a:pPr marL="0" indent="0" algn="ctr">
              <a:buNone/>
            </a:pPr>
            <a:endParaRPr lang="en-US" sz="2400" dirty="0"/>
          </a:p>
          <a:p>
            <a:pPr marL="0" indent="0" algn="ctr">
              <a:buNone/>
            </a:pPr>
            <a:endParaRPr lang="en-US" sz="2400" dirty="0"/>
          </a:p>
          <a:p>
            <a:pPr marL="0" indent="0" algn="ctr">
              <a:buNone/>
            </a:pPr>
            <a:r>
              <a:rPr lang="en-US" sz="2400" dirty="0"/>
              <a:t>AGREE----------------------------------------------------------DISAGREE</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2934298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4F71-69C9-4B02-A2B4-2B5EF920C2A0}"/>
              </a:ext>
            </a:extLst>
          </p:cNvPr>
          <p:cNvSpPr>
            <a:spLocks noGrp="1"/>
          </p:cNvSpPr>
          <p:nvPr>
            <p:ph type="title"/>
          </p:nvPr>
        </p:nvSpPr>
        <p:spPr/>
        <p:txBody>
          <a:bodyPr/>
          <a:lstStyle/>
          <a:p>
            <a:r>
              <a:rPr lang="en-US" dirty="0"/>
              <a:t>What I Know About Mandated Reporting</a:t>
            </a:r>
          </a:p>
        </p:txBody>
      </p:sp>
      <p:sp>
        <p:nvSpPr>
          <p:cNvPr id="3" name="Content Placeholder 2">
            <a:extLst>
              <a:ext uri="{FF2B5EF4-FFF2-40B4-BE49-F238E27FC236}">
                <a16:creationId xmlns:a16="http://schemas.microsoft.com/office/drawing/2014/main" id="{BA923C1F-BC18-480D-8BF1-4D2B32505CF9}"/>
              </a:ext>
            </a:extLst>
          </p:cNvPr>
          <p:cNvSpPr>
            <a:spLocks noGrp="1"/>
          </p:cNvSpPr>
          <p:nvPr>
            <p:ph idx="1"/>
          </p:nvPr>
        </p:nvSpPr>
        <p:spPr/>
        <p:txBody>
          <a:bodyPr/>
          <a:lstStyle/>
          <a:p>
            <a:pPr marL="0" indent="0" algn="ctr">
              <a:buNone/>
            </a:pPr>
            <a:endParaRPr lang="en-US" dirty="0"/>
          </a:p>
          <a:p>
            <a:pPr marL="0" indent="0" algn="ctr">
              <a:buNone/>
            </a:pPr>
            <a:r>
              <a:rPr lang="en-US" sz="2400" dirty="0"/>
              <a:t>I am a Mandated Reporter while I am at work and at home. </a:t>
            </a:r>
          </a:p>
          <a:p>
            <a:pPr marL="0" indent="0" algn="ctr">
              <a:buNone/>
            </a:pPr>
            <a:endParaRPr lang="en-US" sz="2400" dirty="0"/>
          </a:p>
          <a:p>
            <a:pPr marL="0" indent="0" algn="ctr">
              <a:buNone/>
            </a:pPr>
            <a:endParaRPr lang="en-US" sz="2400" dirty="0"/>
          </a:p>
          <a:p>
            <a:pPr marL="0" indent="0" algn="ctr">
              <a:buNone/>
            </a:pPr>
            <a:r>
              <a:rPr lang="en-US" sz="2400" dirty="0"/>
              <a:t>AGREE----------------------------------------------------------DISAGREE</a:t>
            </a:r>
          </a:p>
          <a:p>
            <a:pPr marL="0" indent="0" algn="ctr">
              <a:buNone/>
            </a:pPr>
            <a:endParaRPr lang="en-US" sz="2400"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267861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5E60-D76B-4B3B-B47B-FC494F1F4551}"/>
              </a:ext>
            </a:extLst>
          </p:cNvPr>
          <p:cNvSpPr>
            <a:spLocks noGrp="1"/>
          </p:cNvSpPr>
          <p:nvPr>
            <p:ph type="title"/>
          </p:nvPr>
        </p:nvSpPr>
        <p:spPr/>
        <p:txBody>
          <a:bodyPr/>
          <a:lstStyle/>
          <a:p>
            <a:r>
              <a:rPr lang="en-US" dirty="0"/>
              <a:t>What I Know About Mandated Reporting</a:t>
            </a:r>
          </a:p>
        </p:txBody>
      </p:sp>
      <p:sp>
        <p:nvSpPr>
          <p:cNvPr id="3" name="Content Placeholder 2">
            <a:extLst>
              <a:ext uri="{FF2B5EF4-FFF2-40B4-BE49-F238E27FC236}">
                <a16:creationId xmlns:a16="http://schemas.microsoft.com/office/drawing/2014/main" id="{7C30CCC0-017B-47EA-A6A0-EDA6D174BA8C}"/>
              </a:ext>
            </a:extLst>
          </p:cNvPr>
          <p:cNvSpPr>
            <a:spLocks noGrp="1"/>
          </p:cNvSpPr>
          <p:nvPr>
            <p:ph idx="1"/>
          </p:nvPr>
        </p:nvSpPr>
        <p:spPr/>
        <p:txBody>
          <a:bodyPr/>
          <a:lstStyle/>
          <a:p>
            <a:pPr marL="0" indent="0" algn="ctr">
              <a:buNone/>
            </a:pPr>
            <a:endParaRPr lang="en-US" dirty="0"/>
          </a:p>
          <a:p>
            <a:pPr marL="0" indent="0" algn="ctr">
              <a:buNone/>
            </a:pPr>
            <a:r>
              <a:rPr lang="en-US" sz="2400" dirty="0"/>
              <a:t>As a Mandated Reporter, I must be certain that the incident I am reporting meets the criteria of abuse or neglect prior to reporting it. </a:t>
            </a:r>
          </a:p>
          <a:p>
            <a:pPr marL="0" indent="0" algn="ctr">
              <a:buNone/>
            </a:pPr>
            <a:endParaRPr lang="en-US" sz="2400" dirty="0"/>
          </a:p>
          <a:p>
            <a:pPr marL="0" indent="0" algn="ctr">
              <a:buNone/>
            </a:pPr>
            <a:r>
              <a:rPr lang="en-US" sz="2400" dirty="0"/>
              <a:t>AGREE----------------------------------------------------------DISAGREE</a:t>
            </a:r>
          </a:p>
          <a:p>
            <a:pPr marL="0" indent="0" algn="ctr">
              <a:buNone/>
            </a:pPr>
            <a:endParaRPr lang="en-US" sz="2400"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10507596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5e7ceb3-a0c0-4c25-9138-847e5d9a4c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C90F3CA040B74A9159A27A1A82744D" ma:contentTypeVersion="14" ma:contentTypeDescription="Create a new document." ma:contentTypeScope="" ma:versionID="13299ffe0ecedbfbbedceb97f8e58758">
  <xsd:schema xmlns:xsd="http://www.w3.org/2001/XMLSchema" xmlns:xs="http://www.w3.org/2001/XMLSchema" xmlns:p="http://schemas.microsoft.com/office/2006/metadata/properties" xmlns:ns3="75e7ceb3-a0c0-4c25-9138-847e5d9a4cb7" xmlns:ns4="57853771-4df7-4078-95e2-790de2974ed0" targetNamespace="http://schemas.microsoft.com/office/2006/metadata/properties" ma:root="true" ma:fieldsID="14c28fddbf7447c323b8ce8a9774e0c1" ns3:_="" ns4:_="">
    <xsd:import namespace="75e7ceb3-a0c0-4c25-9138-847e5d9a4cb7"/>
    <xsd:import namespace="57853771-4df7-4078-95e2-790de2974ed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_activity"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e7ceb3-a0c0-4c25-9138-847e5d9a4c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853771-4df7-4078-95e2-790de2974ed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5DCD2B-8B4E-487A-AC83-CB4AF0377488}">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57853771-4df7-4078-95e2-790de2974ed0"/>
    <ds:schemaRef ds:uri="75e7ceb3-a0c0-4c25-9138-847e5d9a4cb7"/>
    <ds:schemaRef ds:uri="http://www.w3.org/XML/1998/namespace"/>
  </ds:schemaRefs>
</ds:datastoreItem>
</file>

<file path=customXml/itemProps2.xml><?xml version="1.0" encoding="utf-8"?>
<ds:datastoreItem xmlns:ds="http://schemas.openxmlformats.org/officeDocument/2006/customXml" ds:itemID="{38F7DD7A-B44C-4D3C-A2BA-DA173E3599F4}">
  <ds:schemaRefs>
    <ds:schemaRef ds:uri="http://schemas.microsoft.com/sharepoint/v3/contenttype/forms"/>
  </ds:schemaRefs>
</ds:datastoreItem>
</file>

<file path=customXml/itemProps3.xml><?xml version="1.0" encoding="utf-8"?>
<ds:datastoreItem xmlns:ds="http://schemas.openxmlformats.org/officeDocument/2006/customXml" ds:itemID="{A91A866B-B070-416B-8200-66B9A55EE6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e7ceb3-a0c0-4c25-9138-847e5d9a4cb7"/>
    <ds:schemaRef ds:uri="57853771-4df7-4078-95e2-790de2974e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Template>
  <TotalTime>15241</TotalTime>
  <Words>2499</Words>
  <Application>Microsoft Office PowerPoint</Application>
  <PresentationFormat>Widescreen</PresentationFormat>
  <Paragraphs>178</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Calibri</vt:lpstr>
      <vt:lpstr>Century Gothic</vt:lpstr>
      <vt:lpstr>Helvetica</vt:lpstr>
      <vt:lpstr>Perpetua</vt:lpstr>
      <vt:lpstr>Segoe UI</vt:lpstr>
      <vt:lpstr>Times New Roman</vt:lpstr>
      <vt:lpstr>Wingdings 3</vt:lpstr>
      <vt:lpstr>Slice</vt:lpstr>
      <vt:lpstr>My Role in  Mandated Reporting:</vt:lpstr>
      <vt:lpstr>Agenda</vt:lpstr>
      <vt:lpstr>Introductions </vt:lpstr>
      <vt:lpstr>Learning Objectives</vt:lpstr>
      <vt:lpstr>What I Know About Mandated Reporting</vt:lpstr>
      <vt:lpstr>What I Know About Mandated Reporting</vt:lpstr>
      <vt:lpstr>What I Know About Mandated Reporting</vt:lpstr>
      <vt:lpstr>What I Know About Mandated Reporting</vt:lpstr>
      <vt:lpstr>What I Know About Mandated Reporting</vt:lpstr>
      <vt:lpstr>What I Know About Mandated Reporting</vt:lpstr>
      <vt:lpstr>CANRA - Peer Teach Activity</vt:lpstr>
      <vt:lpstr>Types of Reporters</vt:lpstr>
      <vt:lpstr>Criteria for Mandated Reporting</vt:lpstr>
      <vt:lpstr>H/L Call Determination </vt:lpstr>
      <vt:lpstr>Types of Abuse: Physical</vt:lpstr>
      <vt:lpstr>Types of Abuse: General Neglect</vt:lpstr>
      <vt:lpstr>Types of Abuse: Severe Neglect</vt:lpstr>
      <vt:lpstr>Types of Abuse: Emotional</vt:lpstr>
      <vt:lpstr>Types of Abuse: Sexual  </vt:lpstr>
      <vt:lpstr>Small Group- 2 Vignettes THE SCAR </vt:lpstr>
      <vt:lpstr>Supermarket  scar</vt:lpstr>
      <vt:lpstr>Parking lot -scar</vt:lpstr>
      <vt:lpstr>Investigation Determination </vt:lpstr>
      <vt:lpstr>        Structured Decision      Making! </vt:lpstr>
      <vt:lpstr>VIGNETTE- SDM </vt:lpstr>
      <vt:lpstr>CSEC Tool: Categories &amp; scoring </vt:lpstr>
      <vt:lpstr>Impact on the Mandated Reporter</vt:lpstr>
      <vt:lpstr>      Let’s review Our List and           the first quiz  </vt:lpstr>
      <vt:lpstr>Thank-you for joining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Role in Mandated Reporting: An Overview for Monterey County</dc:title>
  <dc:creator>Jennifer Kerr</dc:creator>
  <cp:lastModifiedBy>Pierce, Virginia R.</cp:lastModifiedBy>
  <cp:revision>61</cp:revision>
  <dcterms:created xsi:type="dcterms:W3CDTF">2018-05-11T00:08:02Z</dcterms:created>
  <dcterms:modified xsi:type="dcterms:W3CDTF">2025-09-05T19:10:09Z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0x0101005EC90F3CA040B74A9159A27A1A82744D</vt:lpwstr>
  </property>
</Properties>
</file>